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94" r:id="rId3"/>
    <p:sldId id="297" r:id="rId4"/>
    <p:sldId id="296" r:id="rId5"/>
    <p:sldId id="281" r:id="rId6"/>
    <p:sldId id="282" r:id="rId7"/>
    <p:sldId id="289" r:id="rId8"/>
    <p:sldId id="284" r:id="rId9"/>
    <p:sldId id="258" r:id="rId10"/>
    <p:sldId id="285" r:id="rId11"/>
    <p:sldId id="288" r:id="rId12"/>
    <p:sldId id="286" r:id="rId13"/>
    <p:sldId id="287" r:id="rId14"/>
    <p:sldId id="259" r:id="rId15"/>
    <p:sldId id="260" r:id="rId16"/>
    <p:sldId id="261" r:id="rId17"/>
    <p:sldId id="262" r:id="rId18"/>
    <p:sldId id="290" r:id="rId19"/>
    <p:sldId id="291" r:id="rId20"/>
    <p:sldId id="292" r:id="rId21"/>
    <p:sldId id="293" r:id="rId22"/>
    <p:sldId id="295" r:id="rId2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22" autoAdjust="0"/>
    <p:restoredTop sz="39817" autoAdjust="0"/>
  </p:normalViewPr>
  <p:slideViewPr>
    <p:cSldViewPr>
      <p:cViewPr>
        <p:scale>
          <a:sx n="30" d="100"/>
          <a:sy n="30" d="100"/>
        </p:scale>
        <p:origin x="-229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4C69E01F-315B-4131-8494-C07AEB72B71F}" type="datetimeFigureOut">
              <a:rPr lang="en-US" smtClean="0"/>
              <a:pPr/>
              <a:t>9/14/2015</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368BA04E-AEF6-492E-BBB9-ABF54F6A754D}" type="slidenum">
              <a:rPr lang="en-US" smtClean="0"/>
              <a:pPr/>
              <a:t>‹#›</a:t>
            </a:fld>
            <a:endParaRPr lang="en-US"/>
          </a:p>
        </p:txBody>
      </p:sp>
    </p:spTree>
    <p:extLst>
      <p:ext uri="{BB962C8B-B14F-4D97-AF65-F5344CB8AC3E}">
        <p14:creationId xmlns:p14="http://schemas.microsoft.com/office/powerpoint/2010/main" val="2877011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31A5A312-C6AB-49F3-94C3-EA3C25E3E384}" type="datetimeFigureOut">
              <a:rPr lang="en-US" smtClean="0"/>
              <a:pPr/>
              <a:t>9/14/2015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F376B9A3-C074-47C9-BB58-2C103B20FA03}" type="slidenum">
              <a:rPr lang="en-US" smtClean="0"/>
              <a:pPr/>
              <a:t>‹#›</a:t>
            </a:fld>
            <a:endParaRPr lang="en-US"/>
          </a:p>
        </p:txBody>
      </p:sp>
    </p:spTree>
    <p:extLst>
      <p:ext uri="{BB962C8B-B14F-4D97-AF65-F5344CB8AC3E}">
        <p14:creationId xmlns:p14="http://schemas.microsoft.com/office/powerpoint/2010/main" val="1993666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the difference between climate and weather?</a:t>
            </a:r>
          </a:p>
          <a:p>
            <a:r>
              <a:rPr lang="en-US" dirty="0" smtClean="0"/>
              <a:t>Climate=Long</a:t>
            </a:r>
            <a:r>
              <a:rPr lang="en-US" baseline="0" dirty="0" smtClean="0"/>
              <a:t> Term</a:t>
            </a:r>
          </a:p>
          <a:p>
            <a:r>
              <a:rPr lang="en-US" baseline="0" dirty="0" smtClean="0"/>
              <a:t>Weather=Short Term</a:t>
            </a:r>
            <a:endParaRPr lang="en-US" dirty="0" smtClean="0"/>
          </a:p>
          <a:p>
            <a:r>
              <a:rPr lang="en-US" dirty="0" smtClean="0"/>
              <a:t>Climate</a:t>
            </a:r>
            <a:r>
              <a:rPr lang="en-US" baseline="0" dirty="0" smtClean="0"/>
              <a:t> is the long term balance of temperature and participation that keeps weather patterns fairly consistent from year to year.</a:t>
            </a:r>
            <a:endParaRPr lang="en-US" dirty="0"/>
          </a:p>
        </p:txBody>
      </p:sp>
      <p:sp>
        <p:nvSpPr>
          <p:cNvPr id="4" name="Slide Number Placeholder 3"/>
          <p:cNvSpPr>
            <a:spLocks noGrp="1"/>
          </p:cNvSpPr>
          <p:nvPr>
            <p:ph type="sldNum" sz="quarter" idx="10"/>
          </p:nvPr>
        </p:nvSpPr>
        <p:spPr/>
        <p:txBody>
          <a:bodyPr/>
          <a:lstStyle/>
          <a:p>
            <a:fld id="{F376B9A3-C074-47C9-BB58-2C103B20FA0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front is when warm</a:t>
            </a:r>
            <a:r>
              <a:rPr lang="en-US" baseline="0" dirty="0" smtClean="0"/>
              <a:t> and cool air masses come into contact.  Frontal precipitation is caused by the interaction of large air masses of different temperatures and density.</a:t>
            </a:r>
            <a:endParaRPr lang="en-US" dirty="0"/>
          </a:p>
        </p:txBody>
      </p:sp>
      <p:sp>
        <p:nvSpPr>
          <p:cNvPr id="4" name="Slide Number Placeholder 3"/>
          <p:cNvSpPr>
            <a:spLocks noGrp="1"/>
          </p:cNvSpPr>
          <p:nvPr>
            <p:ph type="sldNum" sz="quarter" idx="10"/>
          </p:nvPr>
        </p:nvSpPr>
        <p:spPr/>
        <p:txBody>
          <a:bodyPr/>
          <a:lstStyle/>
          <a:p>
            <a:fld id="{F376B9A3-C074-47C9-BB58-2C103B20FA03}"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on a hot day, the air over the land warms, rises, and becomes less dense than the air over water causing cooler denser air to flow inland.</a:t>
            </a:r>
            <a:endParaRPr lang="en-US" dirty="0"/>
          </a:p>
        </p:txBody>
      </p:sp>
      <p:sp>
        <p:nvSpPr>
          <p:cNvPr id="4" name="Slide Number Placeholder 3"/>
          <p:cNvSpPr>
            <a:spLocks noGrp="1"/>
          </p:cNvSpPr>
          <p:nvPr>
            <p:ph type="sldNum" sz="quarter" idx="10"/>
          </p:nvPr>
        </p:nvSpPr>
        <p:spPr/>
        <p:txBody>
          <a:bodyPr/>
          <a:lstStyle/>
          <a:p>
            <a:fld id="{F376B9A3-C074-47C9-BB58-2C103B20FA03}"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76B9A3-C074-47C9-BB58-2C103B20FA03}"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76B9A3-C074-47C9-BB58-2C103B20FA03}"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Air</a:t>
            </a:r>
            <a:r>
              <a:rPr lang="en-US" baseline="0" dirty="0" smtClean="0"/>
              <a:t> exists in a particular unit of space. Air pressure is the amount of force exerted by that column on that square foot of surface (we can’t really feel it).  Warm air holds more water so it rains less. Cool air releases water so it rains.</a:t>
            </a:r>
            <a:endParaRPr lang="en-US" dirty="0"/>
          </a:p>
        </p:txBody>
      </p:sp>
      <p:sp>
        <p:nvSpPr>
          <p:cNvPr id="4" name="Slide Number Placeholder 3"/>
          <p:cNvSpPr>
            <a:spLocks noGrp="1"/>
          </p:cNvSpPr>
          <p:nvPr>
            <p:ph type="sldNum" sz="quarter" idx="10"/>
          </p:nvPr>
        </p:nvSpPr>
        <p:spPr/>
        <p:txBody>
          <a:bodyPr/>
          <a:lstStyle/>
          <a:p>
            <a:fld id="{F376B9A3-C074-47C9-BB58-2C103B20FA03}" type="slidenum">
              <a:rPr lang="en-US" smtClean="0"/>
              <a:pPr/>
              <a:t>18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Precipitation</a:t>
            </a:r>
            <a:r>
              <a:rPr lang="en-US" baseline="0" dirty="0" smtClean="0"/>
              <a:t> occurs because warm air holds more water than cold air. </a:t>
            </a:r>
            <a:endParaRPr lang="en-US" dirty="0"/>
          </a:p>
        </p:txBody>
      </p:sp>
      <p:sp>
        <p:nvSpPr>
          <p:cNvPr id="4" name="Slide Number Placeholder 3"/>
          <p:cNvSpPr>
            <a:spLocks noGrp="1"/>
          </p:cNvSpPr>
          <p:nvPr>
            <p:ph type="sldNum" sz="quarter" idx="10"/>
          </p:nvPr>
        </p:nvSpPr>
        <p:spPr/>
        <p:txBody>
          <a:bodyPr/>
          <a:lstStyle/>
          <a:p>
            <a:fld id="{F376B9A3-C074-47C9-BB58-2C103B20FA03}" type="slidenum">
              <a:rPr lang="en-US" smtClean="0"/>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air moves from areas of higher pressure to areas of lower pressure it</a:t>
            </a:r>
            <a:r>
              <a:rPr lang="en-US" baseline="0" dirty="0" smtClean="0"/>
              <a:t> causes wind.</a:t>
            </a:r>
            <a:endParaRPr lang="en-US" dirty="0"/>
          </a:p>
        </p:txBody>
      </p:sp>
      <p:sp>
        <p:nvSpPr>
          <p:cNvPr id="4" name="Slide Number Placeholder 3"/>
          <p:cNvSpPr>
            <a:spLocks noGrp="1"/>
          </p:cNvSpPr>
          <p:nvPr>
            <p:ph type="sldNum" sz="quarter" idx="10"/>
          </p:nvPr>
        </p:nvSpPr>
        <p:spPr/>
        <p:txBody>
          <a:bodyPr/>
          <a:lstStyle/>
          <a:p>
            <a:fld id="{F376B9A3-C074-47C9-BB58-2C103B20FA03}" type="slidenum">
              <a:rPr lang="en-US" smtClean="0"/>
              <a:pPr/>
              <a:t>20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polar</a:t>
            </a:r>
            <a:r>
              <a:rPr lang="en-US" baseline="0" dirty="0" smtClean="0"/>
              <a:t> </a:t>
            </a:r>
            <a:r>
              <a:rPr lang="en-US" dirty="0" smtClean="0"/>
              <a:t>high (located at 90 degrees north and south</a:t>
            </a:r>
            <a:r>
              <a:rPr lang="en-US" baseline="0" dirty="0" smtClean="0"/>
              <a:t> latitude) winds move away from the poles and it is extremely cold and dry.  </a:t>
            </a:r>
          </a:p>
          <a:p>
            <a:r>
              <a:rPr lang="en-US" baseline="0" dirty="0" smtClean="0"/>
              <a:t>In the subpolar low (around d60 degrees north and south) you have cool, wet weather. This is caused by the meeting of cold air masses from higher latitudes and warmer air masses from the lower latitudes.</a:t>
            </a:r>
          </a:p>
          <a:p>
            <a:r>
              <a:rPr lang="en-US" baseline="0" dirty="0" smtClean="0"/>
              <a:t>In the subtropical high (between 20 degrees North/South and 35 degrees N/S it is a zone of hot, dry air.  As the air descends from the tropics it becomes hotter.  It is relatively dry because warm air holds more water vapor.</a:t>
            </a:r>
          </a:p>
          <a:p>
            <a:r>
              <a:rPr lang="en-US" dirty="0" smtClean="0"/>
              <a:t>In the Equatorial</a:t>
            </a:r>
            <a:r>
              <a:rPr lang="en-US" baseline="0" dirty="0" smtClean="0"/>
              <a:t> low (between 0 degrees and 10 degrees) you have warm, light, ascending and converging air.  Because the converging air is wet and full of excess energy it expands and cools as it rises creating clouds and heavy rainfall.</a:t>
            </a:r>
            <a:endParaRPr lang="en-US" dirty="0"/>
          </a:p>
        </p:txBody>
      </p:sp>
      <p:sp>
        <p:nvSpPr>
          <p:cNvPr id="4" name="Slide Number Placeholder 3"/>
          <p:cNvSpPr>
            <a:spLocks noGrp="1"/>
          </p:cNvSpPr>
          <p:nvPr>
            <p:ph type="sldNum" sz="quarter" idx="10"/>
          </p:nvPr>
        </p:nvSpPr>
        <p:spPr/>
        <p:txBody>
          <a:bodyPr/>
          <a:lstStyle/>
          <a:p>
            <a:fld id="{F376B9A3-C074-47C9-BB58-2C103B20FA03}"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76B9A3-C074-47C9-BB58-2C103B20FA03}"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76B9A3-C074-47C9-BB58-2C103B20FA03}"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76B9A3-C074-47C9-BB58-2C103B20FA03}"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between 30 degrees north and south you get the most intense direct sunlight. The highest degree temperatures occur within this band. </a:t>
            </a:r>
            <a:endParaRPr lang="en-US" dirty="0"/>
          </a:p>
        </p:txBody>
      </p:sp>
      <p:sp>
        <p:nvSpPr>
          <p:cNvPr id="4" name="Slide Number Placeholder 3"/>
          <p:cNvSpPr>
            <a:spLocks noGrp="1"/>
          </p:cNvSpPr>
          <p:nvPr>
            <p:ph type="sldNum" sz="quarter" idx="10"/>
          </p:nvPr>
        </p:nvSpPr>
        <p:spPr/>
        <p:txBody>
          <a:bodyPr/>
          <a:lstStyle/>
          <a:p>
            <a:fld id="{F376B9A3-C074-47C9-BB58-2C103B20FA03}"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Tropic of Cancer is at 23 ½ degrees North.</a:t>
            </a:r>
          </a:p>
          <a:p>
            <a:r>
              <a:rPr lang="en-US" dirty="0" smtClean="0"/>
              <a:t>Tropic of Capricorn is at 23 ½ degrees South.</a:t>
            </a:r>
            <a:endParaRPr lang="en-US" dirty="0"/>
          </a:p>
        </p:txBody>
      </p:sp>
      <p:sp>
        <p:nvSpPr>
          <p:cNvPr id="4" name="Slide Number Placeholder 3"/>
          <p:cNvSpPr>
            <a:spLocks noGrp="1"/>
          </p:cNvSpPr>
          <p:nvPr>
            <p:ph type="sldNum" sz="quarter" idx="10"/>
          </p:nvPr>
        </p:nvSpPr>
        <p:spPr/>
        <p:txBody>
          <a:bodyPr/>
          <a:lstStyle/>
          <a:p>
            <a:fld id="{F376B9A3-C074-47C9-BB58-2C103B20FA03}"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equal on the equator during the equinox.</a:t>
            </a:r>
            <a:endParaRPr lang="en-US" dirty="0"/>
          </a:p>
        </p:txBody>
      </p:sp>
      <p:sp>
        <p:nvSpPr>
          <p:cNvPr id="4" name="Slide Number Placeholder 3"/>
          <p:cNvSpPr>
            <a:spLocks noGrp="1"/>
          </p:cNvSpPr>
          <p:nvPr>
            <p:ph type="sldNum" sz="quarter" idx="10"/>
          </p:nvPr>
        </p:nvSpPr>
        <p:spPr/>
        <p:txBody>
          <a:bodyPr/>
          <a:lstStyle/>
          <a:p>
            <a:fld id="{F376B9A3-C074-47C9-BB58-2C103B20FA03}"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76B9A3-C074-47C9-BB58-2C103B20FA03}"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76B9A3-C074-47C9-BB58-2C103B20FA03}"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Prevailing winds carry warm water over oceans where it gathers</a:t>
            </a:r>
            <a:r>
              <a:rPr lang="en-US" baseline="0" dirty="0" smtClean="0"/>
              <a:t> moisture as water vapor.  When moist air encounters the mountains it rises, cools, and condenses creating precipitation or snow.  The result is a rainy windward slope. As the air passes over the mountains the cool air is now depleted of moisture and sinks and warms.  The relative humidity decreases resulting in a dry leeward slope and a rain shadow is formed.  A rain shadow is the drier side of the mountain that can extend for hundreds of miles across the interior of continents.</a:t>
            </a:r>
            <a:endParaRPr lang="en-US" dirty="0" smtClean="0"/>
          </a:p>
          <a:p>
            <a:endParaRPr lang="en-US" dirty="0"/>
          </a:p>
        </p:txBody>
      </p:sp>
      <p:sp>
        <p:nvSpPr>
          <p:cNvPr id="4" name="Slide Number Placeholder 3"/>
          <p:cNvSpPr>
            <a:spLocks noGrp="1"/>
          </p:cNvSpPr>
          <p:nvPr>
            <p:ph type="sldNum" sz="quarter" idx="10"/>
          </p:nvPr>
        </p:nvSpPr>
        <p:spPr/>
        <p:txBody>
          <a:bodyPr/>
          <a:lstStyle/>
          <a:p>
            <a:fld id="{F376B9A3-C074-47C9-BB58-2C103B20FA03}"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C050B-73A3-4302-AF52-8043729EE5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8933B-EC0D-4928-9442-F9D4A0A7E9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86931-3556-4274-A3E9-74E0EDB7EF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25D93-1EBA-4F93-B605-4C6E030235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5A2B6-4F84-4DBC-BF3F-A77EC6CEDBD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79956-8BB4-4486-BF43-523C9DF5EA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DABCBA-6919-4A9E-914A-78F41598F3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3D9AEF-A615-49DA-95A2-C373D7E095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AE78B0-2A33-468F-8EE8-7E749EFFBE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31AA1A-E5AB-4137-8969-36DF8DF27B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E65B3-0922-4721-8633-3A7A5590D1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A68E5-0E7B-4335-990C-7EF2A3D595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imgres?imgurl=http://www.windows2universe.org/earth/Atmosphere/images/high_pressure_sm.gif&amp;imgrefurl=http://www.windows2universe.org/earth/Atmosphere/high_pressure.html&amp;usg=__INlJo6vgwYaI_68m1rKeYL19doQ=&amp;h=252&amp;w=232&amp;sz=9&amp;hl=en&amp;start=94&amp;zoom=1&amp;um=1&amp;itbs=1&amp;tbnid=jV237Fo2_RSckM:&amp;tbnh=111&amp;tbnw=102&amp;prev=/images?q=high-pressure+system+in+weather&amp;start=80&amp;um=1&amp;hl=en&amp;sa=N&amp;rlz=1T4GGLG_enUS368US368&amp;ndsp=20&amp;tbs=isch:1"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2010.atmos.uiuc.edu/(Gh)/guides/mtr/fw/gifs/coriolis.m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SkyCloudsBlueScatted1832-706827"/>
          <p:cNvPicPr>
            <a:picLocks noChangeAspect="1" noChangeArrowheads="1"/>
          </p:cNvPicPr>
          <p:nvPr/>
        </p:nvPicPr>
        <p:blipFill>
          <a:blip r:embed="rId3" cstate="print"/>
          <a:srcRect/>
          <a:stretch>
            <a:fillRect/>
          </a:stretch>
        </p:blipFill>
        <p:spPr bwMode="auto">
          <a:xfrm>
            <a:off x="-381000" y="-152400"/>
            <a:ext cx="10960100" cy="7310438"/>
          </a:xfrm>
          <a:prstGeom prst="rect">
            <a:avLst/>
          </a:prstGeom>
          <a:noFill/>
        </p:spPr>
      </p:pic>
      <p:sp>
        <p:nvSpPr>
          <p:cNvPr id="2050" name="Rectangle 2"/>
          <p:cNvSpPr>
            <a:spLocks noGrp="1" noChangeArrowheads="1"/>
          </p:cNvSpPr>
          <p:nvPr>
            <p:ph type="ctrTitle"/>
          </p:nvPr>
        </p:nvSpPr>
        <p:spPr/>
        <p:txBody>
          <a:bodyPr/>
          <a:lstStyle/>
          <a:p>
            <a:r>
              <a:rPr lang="en-US" dirty="0"/>
              <a:t>The Wonderful World of Weather</a:t>
            </a:r>
          </a:p>
        </p:txBody>
      </p:sp>
      <p:sp>
        <p:nvSpPr>
          <p:cNvPr id="2051" name="Rectangle 3"/>
          <p:cNvSpPr>
            <a:spLocks noGrp="1" noChangeArrowheads="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t>Types of Precipitation</a:t>
            </a:r>
          </a:p>
        </p:txBody>
      </p:sp>
      <p:sp>
        <p:nvSpPr>
          <p:cNvPr id="36867" name="Text Box 3"/>
          <p:cNvSpPr txBox="1">
            <a:spLocks noChangeArrowheads="1"/>
          </p:cNvSpPr>
          <p:nvPr/>
        </p:nvSpPr>
        <p:spPr bwMode="auto">
          <a:xfrm>
            <a:off x="533400" y="1905000"/>
            <a:ext cx="8153400" cy="579438"/>
          </a:xfrm>
          <a:prstGeom prst="rect">
            <a:avLst/>
          </a:prstGeom>
          <a:noFill/>
          <a:ln w="9525">
            <a:noFill/>
            <a:miter lim="800000"/>
            <a:headEnd/>
            <a:tailEnd/>
          </a:ln>
          <a:effectLst/>
        </p:spPr>
        <p:txBody>
          <a:bodyPr>
            <a:spAutoFit/>
          </a:bodyPr>
          <a:lstStyle/>
          <a:p>
            <a:pPr>
              <a:spcBef>
                <a:spcPct val="50000"/>
              </a:spcBef>
            </a:pPr>
            <a:endParaRPr lang="en-US" sz="3200" dirty="0"/>
          </a:p>
        </p:txBody>
      </p:sp>
      <p:pic>
        <p:nvPicPr>
          <p:cNvPr id="36869" name="Picture 5"/>
          <p:cNvPicPr>
            <a:picLocks noChangeAspect="1" noChangeArrowheads="1"/>
          </p:cNvPicPr>
          <p:nvPr/>
        </p:nvPicPr>
        <p:blipFill>
          <a:blip r:embed="rId2" cstate="print"/>
          <a:srcRect/>
          <a:stretch>
            <a:fillRect/>
          </a:stretch>
        </p:blipFill>
        <p:spPr bwMode="auto">
          <a:xfrm>
            <a:off x="0" y="1752600"/>
            <a:ext cx="9144000"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533400" y="228600"/>
            <a:ext cx="8458200" cy="2530475"/>
          </a:xfrm>
          <a:prstGeom prst="rect">
            <a:avLst/>
          </a:prstGeom>
          <a:noFill/>
          <a:ln w="9525">
            <a:noFill/>
            <a:miter lim="800000"/>
            <a:headEnd/>
            <a:tailEnd/>
          </a:ln>
          <a:effectLst/>
        </p:spPr>
        <p:txBody>
          <a:bodyPr>
            <a:spAutoFit/>
          </a:bodyPr>
          <a:lstStyle/>
          <a:p>
            <a:pPr>
              <a:spcBef>
                <a:spcPct val="50000"/>
              </a:spcBef>
            </a:pPr>
            <a:r>
              <a:rPr lang="en-US" sz="3200" u="sng" dirty="0"/>
              <a:t>Convectional</a:t>
            </a:r>
            <a:r>
              <a:rPr lang="en-US" sz="3200" dirty="0"/>
              <a:t>: Typical of hot climate (Tropical)</a:t>
            </a:r>
          </a:p>
          <a:p>
            <a:pPr>
              <a:spcBef>
                <a:spcPct val="50000"/>
              </a:spcBef>
              <a:buFontTx/>
              <a:buChar char="•"/>
            </a:pPr>
            <a:r>
              <a:rPr lang="en-US" sz="3200" dirty="0"/>
              <a:t>Occurs after morning sunshine heats warm moist air</a:t>
            </a:r>
          </a:p>
          <a:p>
            <a:pPr>
              <a:spcBef>
                <a:spcPct val="50000"/>
              </a:spcBef>
              <a:buFontTx/>
              <a:buChar char="•"/>
            </a:pPr>
            <a:r>
              <a:rPr lang="en-US" sz="3200" dirty="0"/>
              <a:t>Clouds form in the afternoon and rain falls</a:t>
            </a:r>
          </a:p>
        </p:txBody>
      </p:sp>
      <p:pic>
        <p:nvPicPr>
          <p:cNvPr id="39939" name="Picture 3" descr="convrain"/>
          <p:cNvPicPr>
            <a:picLocks noChangeAspect="1" noChangeArrowheads="1"/>
          </p:cNvPicPr>
          <p:nvPr/>
        </p:nvPicPr>
        <p:blipFill>
          <a:blip r:embed="rId3" cstate="print"/>
          <a:srcRect/>
          <a:stretch>
            <a:fillRect/>
          </a:stretch>
        </p:blipFill>
        <p:spPr bwMode="auto">
          <a:xfrm>
            <a:off x="2895600" y="2667000"/>
            <a:ext cx="3871913" cy="4191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52400" y="152400"/>
            <a:ext cx="8763000" cy="3992563"/>
          </a:xfrm>
          <a:prstGeom prst="rect">
            <a:avLst/>
          </a:prstGeom>
          <a:noFill/>
          <a:ln w="9525">
            <a:noFill/>
            <a:miter lim="800000"/>
            <a:headEnd/>
            <a:tailEnd/>
          </a:ln>
          <a:effectLst/>
        </p:spPr>
        <p:txBody>
          <a:bodyPr>
            <a:spAutoFit/>
          </a:bodyPr>
          <a:lstStyle/>
          <a:p>
            <a:pPr>
              <a:spcBef>
                <a:spcPct val="50000"/>
              </a:spcBef>
            </a:pPr>
            <a:r>
              <a:rPr lang="en-US" sz="3200" u="sng" dirty="0"/>
              <a:t>Orographic</a:t>
            </a:r>
            <a:r>
              <a:rPr lang="en-US" sz="3200" dirty="0"/>
              <a:t>: Associated with mountain areas</a:t>
            </a:r>
          </a:p>
          <a:p>
            <a:pPr>
              <a:spcBef>
                <a:spcPct val="50000"/>
              </a:spcBef>
              <a:buFontTx/>
              <a:buChar char="•"/>
            </a:pPr>
            <a:r>
              <a:rPr lang="en-US" sz="3200" dirty="0"/>
              <a:t>Mountains block the passage of air and cause it to rise</a:t>
            </a:r>
          </a:p>
          <a:p>
            <a:pPr>
              <a:spcBef>
                <a:spcPct val="50000"/>
              </a:spcBef>
              <a:buFontTx/>
              <a:buChar char="•"/>
            </a:pPr>
            <a:r>
              <a:rPr lang="en-US" sz="3200" dirty="0"/>
              <a:t>Storms drop more rain on the windward side and create a rain shadow on the leeward side because it gets little rain from the descending dry air</a:t>
            </a:r>
          </a:p>
        </p:txBody>
      </p:sp>
      <p:grpSp>
        <p:nvGrpSpPr>
          <p:cNvPr id="37891" name="Group 3"/>
          <p:cNvGrpSpPr>
            <a:grpSpLocks noChangeAspect="1"/>
          </p:cNvGrpSpPr>
          <p:nvPr/>
        </p:nvGrpSpPr>
        <p:grpSpPr bwMode="auto">
          <a:xfrm>
            <a:off x="1524000" y="4038600"/>
            <a:ext cx="6321425" cy="2506663"/>
            <a:chOff x="720" y="900"/>
            <a:chExt cx="10440" cy="4140"/>
          </a:xfrm>
        </p:grpSpPr>
        <p:sp>
          <p:nvSpPr>
            <p:cNvPr id="37892" name="Line 4"/>
            <p:cNvSpPr>
              <a:spLocks noChangeAspect="1" noChangeShapeType="1"/>
            </p:cNvSpPr>
            <p:nvPr/>
          </p:nvSpPr>
          <p:spPr bwMode="auto">
            <a:xfrm flipV="1">
              <a:off x="2880" y="2160"/>
              <a:ext cx="2700" cy="2160"/>
            </a:xfrm>
            <a:prstGeom prst="line">
              <a:avLst/>
            </a:prstGeom>
            <a:noFill/>
            <a:ln w="9525">
              <a:solidFill>
                <a:srgbClr val="000000"/>
              </a:solidFill>
              <a:round/>
              <a:headEnd/>
              <a:tailEnd/>
            </a:ln>
          </p:spPr>
          <p:txBody>
            <a:bodyPr/>
            <a:lstStyle/>
            <a:p>
              <a:endParaRPr lang="en-US" dirty="0"/>
            </a:p>
          </p:txBody>
        </p:sp>
        <p:sp>
          <p:nvSpPr>
            <p:cNvPr id="37893" name="Line 5"/>
            <p:cNvSpPr>
              <a:spLocks noChangeAspect="1" noChangeShapeType="1"/>
            </p:cNvSpPr>
            <p:nvPr/>
          </p:nvSpPr>
          <p:spPr bwMode="auto">
            <a:xfrm>
              <a:off x="5580" y="2160"/>
              <a:ext cx="2520" cy="2160"/>
            </a:xfrm>
            <a:prstGeom prst="line">
              <a:avLst/>
            </a:prstGeom>
            <a:noFill/>
            <a:ln w="9525">
              <a:solidFill>
                <a:srgbClr val="000000"/>
              </a:solidFill>
              <a:round/>
              <a:headEnd/>
              <a:tailEnd/>
            </a:ln>
          </p:spPr>
          <p:txBody>
            <a:bodyPr/>
            <a:lstStyle/>
            <a:p>
              <a:endParaRPr lang="en-US" dirty="0"/>
            </a:p>
          </p:txBody>
        </p:sp>
        <p:sp>
          <p:nvSpPr>
            <p:cNvPr id="37894" name="Line 6"/>
            <p:cNvSpPr>
              <a:spLocks noChangeAspect="1" noChangeShapeType="1"/>
            </p:cNvSpPr>
            <p:nvPr/>
          </p:nvSpPr>
          <p:spPr bwMode="auto">
            <a:xfrm flipV="1">
              <a:off x="2880" y="2160"/>
              <a:ext cx="1980" cy="1620"/>
            </a:xfrm>
            <a:prstGeom prst="line">
              <a:avLst/>
            </a:prstGeom>
            <a:noFill/>
            <a:ln w="9525">
              <a:solidFill>
                <a:srgbClr val="000000"/>
              </a:solidFill>
              <a:round/>
              <a:headEnd/>
              <a:tailEnd type="triangle" w="med" len="med"/>
            </a:ln>
          </p:spPr>
          <p:txBody>
            <a:bodyPr/>
            <a:lstStyle/>
            <a:p>
              <a:endParaRPr lang="en-US" dirty="0"/>
            </a:p>
          </p:txBody>
        </p:sp>
        <p:sp>
          <p:nvSpPr>
            <p:cNvPr id="37895" name="Line 7"/>
            <p:cNvSpPr>
              <a:spLocks noChangeAspect="1" noChangeShapeType="1"/>
            </p:cNvSpPr>
            <p:nvPr/>
          </p:nvSpPr>
          <p:spPr bwMode="auto">
            <a:xfrm>
              <a:off x="5940" y="1800"/>
              <a:ext cx="2160" cy="1800"/>
            </a:xfrm>
            <a:prstGeom prst="line">
              <a:avLst/>
            </a:prstGeom>
            <a:noFill/>
            <a:ln w="9525">
              <a:solidFill>
                <a:srgbClr val="000000"/>
              </a:solidFill>
              <a:round/>
              <a:headEnd/>
              <a:tailEnd type="triangle" w="med" len="med"/>
            </a:ln>
          </p:spPr>
          <p:txBody>
            <a:bodyPr/>
            <a:lstStyle/>
            <a:p>
              <a:endParaRPr lang="en-US" dirty="0"/>
            </a:p>
          </p:txBody>
        </p:sp>
        <p:sp>
          <p:nvSpPr>
            <p:cNvPr id="37896" name="Line 8"/>
            <p:cNvSpPr>
              <a:spLocks noChangeAspect="1" noChangeShapeType="1"/>
            </p:cNvSpPr>
            <p:nvPr/>
          </p:nvSpPr>
          <p:spPr bwMode="auto">
            <a:xfrm>
              <a:off x="8640" y="4140"/>
              <a:ext cx="1620" cy="0"/>
            </a:xfrm>
            <a:prstGeom prst="line">
              <a:avLst/>
            </a:prstGeom>
            <a:noFill/>
            <a:ln w="9525">
              <a:solidFill>
                <a:srgbClr val="000000"/>
              </a:solidFill>
              <a:round/>
              <a:headEnd/>
              <a:tailEnd type="triangle" w="med" len="med"/>
            </a:ln>
          </p:spPr>
          <p:txBody>
            <a:bodyPr/>
            <a:lstStyle/>
            <a:p>
              <a:endParaRPr lang="en-US" dirty="0"/>
            </a:p>
          </p:txBody>
        </p:sp>
        <p:sp>
          <p:nvSpPr>
            <p:cNvPr id="37897" name="Text Box 9"/>
            <p:cNvSpPr txBox="1">
              <a:spLocks noChangeAspect="1" noChangeArrowheads="1"/>
            </p:cNvSpPr>
            <p:nvPr/>
          </p:nvSpPr>
          <p:spPr bwMode="auto">
            <a:xfrm>
              <a:off x="1080" y="2700"/>
              <a:ext cx="1800" cy="1260"/>
            </a:xfrm>
            <a:prstGeom prst="rect">
              <a:avLst/>
            </a:prstGeom>
            <a:solidFill>
              <a:srgbClr val="FFFFFF"/>
            </a:solidFill>
            <a:ln w="9525">
              <a:noFill/>
              <a:miter lim="800000"/>
              <a:headEnd/>
              <a:tailEnd/>
            </a:ln>
          </p:spPr>
          <p:txBody>
            <a:bodyPr/>
            <a:lstStyle/>
            <a:p>
              <a:r>
                <a:rPr lang="en-US" sz="1200" dirty="0">
                  <a:cs typeface="Times New Roman" pitchFamily="18" charset="0"/>
                </a:rPr>
                <a:t>Moist air rises and cools on windward</a:t>
              </a:r>
              <a:r>
                <a:rPr lang="en-US" sz="1400" dirty="0">
                  <a:cs typeface="Times New Roman" pitchFamily="18" charset="0"/>
                </a:rPr>
                <a:t> </a:t>
              </a:r>
              <a:r>
                <a:rPr lang="en-US" sz="1200" dirty="0">
                  <a:cs typeface="Times New Roman" pitchFamily="18" charset="0"/>
                </a:rPr>
                <a:t>side of mountains</a:t>
              </a:r>
              <a:endParaRPr lang="en-US" dirty="0"/>
            </a:p>
          </p:txBody>
        </p:sp>
        <p:sp>
          <p:nvSpPr>
            <p:cNvPr id="37898" name="Text Box 10"/>
            <p:cNvSpPr txBox="1">
              <a:spLocks noChangeAspect="1" noChangeArrowheads="1"/>
            </p:cNvSpPr>
            <p:nvPr/>
          </p:nvSpPr>
          <p:spPr bwMode="auto">
            <a:xfrm>
              <a:off x="2340" y="900"/>
              <a:ext cx="2340" cy="1080"/>
            </a:xfrm>
            <a:prstGeom prst="rect">
              <a:avLst/>
            </a:prstGeom>
            <a:solidFill>
              <a:srgbClr val="FFFFFF"/>
            </a:solidFill>
            <a:ln w="9525">
              <a:noFill/>
              <a:miter lim="800000"/>
              <a:headEnd/>
              <a:tailEnd/>
            </a:ln>
          </p:spPr>
          <p:txBody>
            <a:bodyPr/>
            <a:lstStyle/>
            <a:p>
              <a:r>
                <a:rPr lang="en-US" sz="1200" dirty="0">
                  <a:cs typeface="Times New Roman" pitchFamily="18" charset="0"/>
                </a:rPr>
                <a:t>Condensation occurs and precipitation results</a:t>
              </a:r>
              <a:endParaRPr lang="en-US" dirty="0"/>
            </a:p>
          </p:txBody>
        </p:sp>
        <p:sp>
          <p:nvSpPr>
            <p:cNvPr id="37899" name="Text Box 11"/>
            <p:cNvSpPr txBox="1">
              <a:spLocks noChangeAspect="1" noChangeArrowheads="1"/>
            </p:cNvSpPr>
            <p:nvPr/>
          </p:nvSpPr>
          <p:spPr bwMode="auto">
            <a:xfrm>
              <a:off x="6480" y="900"/>
              <a:ext cx="3060" cy="900"/>
            </a:xfrm>
            <a:prstGeom prst="rect">
              <a:avLst/>
            </a:prstGeom>
            <a:solidFill>
              <a:srgbClr val="FFFFFF"/>
            </a:solidFill>
            <a:ln w="9525">
              <a:noFill/>
              <a:miter lim="800000"/>
              <a:headEnd/>
              <a:tailEnd/>
            </a:ln>
          </p:spPr>
          <p:txBody>
            <a:bodyPr/>
            <a:lstStyle/>
            <a:p>
              <a:r>
                <a:rPr lang="en-US" sz="1200" dirty="0">
                  <a:cs typeface="Times New Roman" pitchFamily="18" charset="0"/>
                </a:rPr>
                <a:t>Drier air descends down the mountains and warms</a:t>
              </a:r>
              <a:endParaRPr lang="en-US" dirty="0"/>
            </a:p>
          </p:txBody>
        </p:sp>
        <p:sp>
          <p:nvSpPr>
            <p:cNvPr id="37900" name="Text Box 12"/>
            <p:cNvSpPr txBox="1">
              <a:spLocks noChangeAspect="1" noChangeArrowheads="1"/>
            </p:cNvSpPr>
            <p:nvPr/>
          </p:nvSpPr>
          <p:spPr bwMode="auto">
            <a:xfrm>
              <a:off x="8460" y="2700"/>
              <a:ext cx="2700" cy="1080"/>
            </a:xfrm>
            <a:prstGeom prst="rect">
              <a:avLst/>
            </a:prstGeom>
            <a:solidFill>
              <a:srgbClr val="FFFFFF"/>
            </a:solidFill>
            <a:ln w="9525">
              <a:noFill/>
              <a:miter lim="800000"/>
              <a:headEnd/>
              <a:tailEnd/>
            </a:ln>
          </p:spPr>
          <p:txBody>
            <a:bodyPr/>
            <a:lstStyle/>
            <a:p>
              <a:r>
                <a:rPr lang="en-US" sz="1200" dirty="0">
                  <a:cs typeface="Times New Roman" pitchFamily="18" charset="0"/>
                </a:rPr>
                <a:t>Leeward side of mountain range has rain shadow desert</a:t>
              </a:r>
              <a:endParaRPr lang="en-US" dirty="0"/>
            </a:p>
          </p:txBody>
        </p:sp>
        <p:sp>
          <p:nvSpPr>
            <p:cNvPr id="37901" name="Text Box 13"/>
            <p:cNvSpPr txBox="1">
              <a:spLocks noChangeAspect="1" noChangeArrowheads="1"/>
            </p:cNvSpPr>
            <p:nvPr/>
          </p:nvSpPr>
          <p:spPr bwMode="auto">
            <a:xfrm>
              <a:off x="4680" y="3420"/>
              <a:ext cx="1980" cy="540"/>
            </a:xfrm>
            <a:prstGeom prst="rect">
              <a:avLst/>
            </a:prstGeom>
            <a:solidFill>
              <a:srgbClr val="FFFFFF"/>
            </a:solidFill>
            <a:ln w="9525">
              <a:noFill/>
              <a:miter lim="800000"/>
              <a:headEnd/>
              <a:tailEnd/>
            </a:ln>
          </p:spPr>
          <p:txBody>
            <a:bodyPr/>
            <a:lstStyle/>
            <a:p>
              <a:r>
                <a:rPr lang="en-US" sz="1500" b="1" dirty="0">
                  <a:cs typeface="Times New Roman" pitchFamily="18" charset="0"/>
                </a:rPr>
                <a:t>MT RANGE</a:t>
              </a:r>
              <a:endParaRPr lang="en-US" dirty="0"/>
            </a:p>
          </p:txBody>
        </p:sp>
        <p:sp>
          <p:nvSpPr>
            <p:cNvPr id="37902" name="Text Box 14"/>
            <p:cNvSpPr txBox="1">
              <a:spLocks noChangeAspect="1" noChangeArrowheads="1"/>
            </p:cNvSpPr>
            <p:nvPr/>
          </p:nvSpPr>
          <p:spPr bwMode="auto">
            <a:xfrm>
              <a:off x="720" y="4320"/>
              <a:ext cx="2340" cy="720"/>
            </a:xfrm>
            <a:prstGeom prst="rect">
              <a:avLst/>
            </a:prstGeom>
            <a:solidFill>
              <a:srgbClr val="FFFFFF"/>
            </a:solidFill>
            <a:ln w="9525">
              <a:noFill/>
              <a:miter lim="800000"/>
              <a:headEnd/>
              <a:tailEnd/>
            </a:ln>
          </p:spPr>
          <p:txBody>
            <a:bodyPr/>
            <a:lstStyle/>
            <a:p>
              <a:r>
                <a:rPr lang="en-US" sz="1400" b="1" dirty="0">
                  <a:cs typeface="Times New Roman" pitchFamily="18" charset="0"/>
                </a:rPr>
                <a:t>WINDWARD SIDE</a:t>
              </a:r>
              <a:endParaRPr lang="en-US" dirty="0"/>
            </a:p>
          </p:txBody>
        </p:sp>
        <p:sp>
          <p:nvSpPr>
            <p:cNvPr id="37903" name="Text Box 15"/>
            <p:cNvSpPr txBox="1">
              <a:spLocks noChangeAspect="1" noChangeArrowheads="1"/>
            </p:cNvSpPr>
            <p:nvPr/>
          </p:nvSpPr>
          <p:spPr bwMode="auto">
            <a:xfrm>
              <a:off x="8100" y="4320"/>
              <a:ext cx="2520" cy="540"/>
            </a:xfrm>
            <a:prstGeom prst="rect">
              <a:avLst/>
            </a:prstGeom>
            <a:solidFill>
              <a:srgbClr val="FFFFFF"/>
            </a:solidFill>
            <a:ln w="9525">
              <a:noFill/>
              <a:miter lim="800000"/>
              <a:headEnd/>
              <a:tailEnd/>
            </a:ln>
          </p:spPr>
          <p:txBody>
            <a:bodyPr/>
            <a:lstStyle/>
            <a:p>
              <a:r>
                <a:rPr lang="en-US" sz="1400" b="1" dirty="0">
                  <a:cs typeface="Times New Roman" pitchFamily="18" charset="0"/>
                </a:rPr>
                <a:t>LEEWARD SIDE</a:t>
              </a:r>
              <a:endParaRPr lang="en-US" dirty="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838200" y="381000"/>
            <a:ext cx="7772400" cy="1798638"/>
          </a:xfrm>
          <a:prstGeom prst="rect">
            <a:avLst/>
          </a:prstGeom>
          <a:noFill/>
          <a:ln w="9525">
            <a:noFill/>
            <a:miter lim="800000"/>
            <a:headEnd/>
            <a:tailEnd/>
          </a:ln>
          <a:effectLst/>
        </p:spPr>
        <p:txBody>
          <a:bodyPr>
            <a:spAutoFit/>
          </a:bodyPr>
          <a:lstStyle/>
          <a:p>
            <a:pPr>
              <a:spcBef>
                <a:spcPct val="50000"/>
              </a:spcBef>
            </a:pPr>
            <a:r>
              <a:rPr lang="en-US" sz="3200" u="sng" dirty="0"/>
              <a:t>Frontal</a:t>
            </a:r>
            <a:r>
              <a:rPr lang="en-US" sz="3200" dirty="0"/>
              <a:t>: Mid-latitude frontal storms </a:t>
            </a:r>
          </a:p>
          <a:p>
            <a:pPr>
              <a:spcBef>
                <a:spcPct val="50000"/>
              </a:spcBef>
              <a:buFontTx/>
              <a:buChar char="•"/>
            </a:pPr>
            <a:r>
              <a:rPr lang="en-US" sz="3200" dirty="0"/>
              <a:t>Cold, dense air pushes warm, light air upward causing precipitation to form</a:t>
            </a:r>
          </a:p>
        </p:txBody>
      </p:sp>
      <p:pic>
        <p:nvPicPr>
          <p:cNvPr id="38915" name="Picture 3" descr="air-mass-source"/>
          <p:cNvPicPr>
            <a:picLocks noChangeAspect="1" noChangeArrowheads="1"/>
          </p:cNvPicPr>
          <p:nvPr/>
        </p:nvPicPr>
        <p:blipFill>
          <a:blip r:embed="rId3" cstate="print"/>
          <a:srcRect/>
          <a:stretch>
            <a:fillRect/>
          </a:stretch>
        </p:blipFill>
        <p:spPr bwMode="auto">
          <a:xfrm>
            <a:off x="838200" y="2270125"/>
            <a:ext cx="7543800" cy="45878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t>Landforms</a:t>
            </a:r>
          </a:p>
        </p:txBody>
      </p:sp>
      <p:sp>
        <p:nvSpPr>
          <p:cNvPr id="5123" name="Rectangle 3"/>
          <p:cNvSpPr>
            <a:spLocks noGrp="1" noChangeArrowheads="1"/>
          </p:cNvSpPr>
          <p:nvPr>
            <p:ph idx="1"/>
          </p:nvPr>
        </p:nvSpPr>
        <p:spPr/>
        <p:txBody>
          <a:bodyPr/>
          <a:lstStyle/>
          <a:p>
            <a:r>
              <a:rPr lang="en-US" dirty="0"/>
              <a:t>heats and cools quickly; wider temp ranges</a:t>
            </a:r>
          </a:p>
        </p:txBody>
      </p:sp>
      <p:pic>
        <p:nvPicPr>
          <p:cNvPr id="5125" name="Picture 5" descr="400px-Baja_California_Desert"/>
          <p:cNvPicPr>
            <a:picLocks noChangeAspect="1" noChangeArrowheads="1"/>
          </p:cNvPicPr>
          <p:nvPr/>
        </p:nvPicPr>
        <p:blipFill>
          <a:blip r:embed="rId3" cstate="print"/>
          <a:srcRect/>
          <a:stretch>
            <a:fillRect/>
          </a:stretch>
        </p:blipFill>
        <p:spPr bwMode="auto">
          <a:xfrm>
            <a:off x="5181600" y="3581400"/>
            <a:ext cx="3810000" cy="304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	Large Bodies of Water</a:t>
            </a:r>
          </a:p>
        </p:txBody>
      </p:sp>
      <p:sp>
        <p:nvSpPr>
          <p:cNvPr id="6147" name="Rectangle 3"/>
          <p:cNvSpPr>
            <a:spLocks noGrp="1" noChangeArrowheads="1"/>
          </p:cNvSpPr>
          <p:nvPr>
            <p:ph idx="1"/>
          </p:nvPr>
        </p:nvSpPr>
        <p:spPr/>
        <p:txBody>
          <a:bodyPr/>
          <a:lstStyle/>
          <a:p>
            <a:r>
              <a:rPr lang="en-US" dirty="0"/>
              <a:t>heats and cools slowly; moderate temps</a:t>
            </a:r>
          </a:p>
        </p:txBody>
      </p:sp>
      <p:pic>
        <p:nvPicPr>
          <p:cNvPr id="6149" name="Picture 5" descr="coastline"/>
          <p:cNvPicPr>
            <a:picLocks noChangeAspect="1" noChangeArrowheads="1"/>
          </p:cNvPicPr>
          <p:nvPr/>
        </p:nvPicPr>
        <p:blipFill>
          <a:blip r:embed="rId3" cstate="print"/>
          <a:srcRect/>
          <a:stretch>
            <a:fillRect/>
          </a:stretch>
        </p:blipFill>
        <p:spPr bwMode="auto">
          <a:xfrm>
            <a:off x="1524000" y="2438400"/>
            <a:ext cx="5715000" cy="38481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 Elevation</a:t>
            </a:r>
          </a:p>
        </p:txBody>
      </p:sp>
      <p:sp>
        <p:nvSpPr>
          <p:cNvPr id="7171" name="Rectangle 3"/>
          <p:cNvSpPr>
            <a:spLocks noGrp="1" noChangeArrowheads="1"/>
          </p:cNvSpPr>
          <p:nvPr>
            <p:ph idx="1"/>
          </p:nvPr>
        </p:nvSpPr>
        <p:spPr>
          <a:xfrm>
            <a:off x="0" y="1295400"/>
            <a:ext cx="9144000" cy="4525963"/>
          </a:xfrm>
        </p:spPr>
        <p:txBody>
          <a:bodyPr/>
          <a:lstStyle/>
          <a:p>
            <a:r>
              <a:rPr lang="en-US" dirty="0"/>
              <a:t>as elevation increases above sea level, temp decreases</a:t>
            </a:r>
          </a:p>
          <a:p>
            <a:r>
              <a:rPr lang="en-US" dirty="0"/>
              <a:t>The air becomes thinner and loses its ability to hold moisture</a:t>
            </a:r>
          </a:p>
        </p:txBody>
      </p:sp>
      <p:pic>
        <p:nvPicPr>
          <p:cNvPr id="7173" name="Picture 5" descr="Kilimanjaro"/>
          <p:cNvPicPr>
            <a:picLocks noChangeAspect="1" noChangeArrowheads="1"/>
          </p:cNvPicPr>
          <p:nvPr/>
        </p:nvPicPr>
        <p:blipFill>
          <a:blip r:embed="rId3" cstate="print"/>
          <a:srcRect/>
          <a:stretch>
            <a:fillRect/>
          </a:stretch>
        </p:blipFill>
        <p:spPr bwMode="auto">
          <a:xfrm>
            <a:off x="3581400" y="2895600"/>
            <a:ext cx="4941888" cy="36639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Swakopmund%20clearing%20cold%20front%20210806%200734r"/>
          <p:cNvPicPr>
            <a:picLocks noChangeAspect="1" noChangeArrowheads="1"/>
          </p:cNvPicPr>
          <p:nvPr/>
        </p:nvPicPr>
        <p:blipFill>
          <a:blip r:embed="rId2" cstate="print"/>
          <a:srcRect b="18666"/>
          <a:stretch>
            <a:fillRect/>
          </a:stretch>
        </p:blipFill>
        <p:spPr bwMode="auto">
          <a:xfrm>
            <a:off x="762000" y="2441575"/>
            <a:ext cx="7239000" cy="4187825"/>
          </a:xfrm>
          <a:prstGeom prst="rect">
            <a:avLst/>
          </a:prstGeom>
          <a:noFill/>
        </p:spPr>
      </p:pic>
      <p:sp>
        <p:nvSpPr>
          <p:cNvPr id="8194" name="Rectangle 2"/>
          <p:cNvSpPr>
            <a:spLocks noGrp="1" noChangeArrowheads="1"/>
          </p:cNvSpPr>
          <p:nvPr>
            <p:ph type="title"/>
          </p:nvPr>
        </p:nvSpPr>
        <p:spPr/>
        <p:txBody>
          <a:bodyPr/>
          <a:lstStyle/>
          <a:p>
            <a:r>
              <a:rPr lang="en-US" dirty="0"/>
              <a:t>Air Movement</a:t>
            </a:r>
          </a:p>
        </p:txBody>
      </p:sp>
      <p:sp>
        <p:nvSpPr>
          <p:cNvPr id="8195" name="Rectangle 3"/>
          <p:cNvSpPr>
            <a:spLocks noGrp="1" noChangeArrowheads="1"/>
          </p:cNvSpPr>
          <p:nvPr>
            <p:ph idx="1"/>
          </p:nvPr>
        </p:nvSpPr>
        <p:spPr>
          <a:xfrm>
            <a:off x="533400" y="1295400"/>
            <a:ext cx="8839200" cy="762000"/>
          </a:xfrm>
        </p:spPr>
        <p:txBody>
          <a:bodyPr>
            <a:normAutofit fontScale="85000" lnSpcReduction="20000"/>
          </a:bodyPr>
          <a:lstStyle/>
          <a:p>
            <a:pPr>
              <a:lnSpc>
                <a:spcPct val="90000"/>
              </a:lnSpc>
            </a:pPr>
            <a:r>
              <a:rPr lang="en-US" dirty="0"/>
              <a:t>winds move air and moisture</a:t>
            </a:r>
          </a:p>
          <a:p>
            <a:pPr>
              <a:lnSpc>
                <a:spcPct val="90000"/>
              </a:lnSpc>
            </a:pPr>
            <a:r>
              <a:rPr lang="en-US" dirty="0"/>
              <a:t>As a result weather can change very rapidly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t>Pressure Systems</a:t>
            </a:r>
            <a:endParaRPr lang="en-US" sz="6000" b="1" dirty="0"/>
          </a:p>
        </p:txBody>
      </p:sp>
      <p:pic>
        <p:nvPicPr>
          <p:cNvPr id="1028" name="Picture 4" descr="http://www.williamsclass.com/EighthScienceWork/Atmosphere/HighLowPressure.jpg"/>
          <p:cNvPicPr>
            <a:picLocks noChangeAspect="1" noChangeArrowheads="1"/>
          </p:cNvPicPr>
          <p:nvPr/>
        </p:nvPicPr>
        <p:blipFill>
          <a:blip r:embed="rId3" cstate="print"/>
          <a:srcRect/>
          <a:stretch>
            <a:fillRect/>
          </a:stretch>
        </p:blipFill>
        <p:spPr bwMode="auto">
          <a:xfrm>
            <a:off x="381000" y="2133600"/>
            <a:ext cx="7842354" cy="3962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usatoday.com/weather/photos/lowpres2.jpg"/>
          <p:cNvPicPr>
            <a:picLocks noChangeAspect="1" noChangeArrowheads="1"/>
          </p:cNvPicPr>
          <p:nvPr/>
        </p:nvPicPr>
        <p:blipFill>
          <a:blip r:embed="rId3" cstate="print"/>
          <a:srcRect/>
          <a:stretch>
            <a:fillRect/>
          </a:stretch>
        </p:blipFill>
        <p:spPr bwMode="auto">
          <a:xfrm>
            <a:off x="1447800" y="381000"/>
            <a:ext cx="5975848" cy="4114800"/>
          </a:xfrm>
          <a:prstGeom prst="rect">
            <a:avLst/>
          </a:prstGeom>
          <a:noFill/>
        </p:spPr>
      </p:pic>
      <p:sp>
        <p:nvSpPr>
          <p:cNvPr id="5" name="TextBox 4"/>
          <p:cNvSpPr txBox="1"/>
          <p:nvPr/>
        </p:nvSpPr>
        <p:spPr>
          <a:xfrm>
            <a:off x="609600" y="4572000"/>
            <a:ext cx="8229600" cy="1569660"/>
          </a:xfrm>
          <a:prstGeom prst="rect">
            <a:avLst/>
          </a:prstGeom>
          <a:noFill/>
        </p:spPr>
        <p:txBody>
          <a:bodyPr wrap="square" rtlCol="0">
            <a:spAutoFit/>
          </a:bodyPr>
          <a:lstStyle/>
          <a:p>
            <a:pPr algn="ctr"/>
            <a:r>
              <a:rPr lang="en-US" sz="3200" b="1" dirty="0" smtClean="0"/>
              <a:t>Low Pressure: </a:t>
            </a:r>
            <a:r>
              <a:rPr lang="en-US" sz="3200" dirty="0" smtClean="0"/>
              <a:t>Air rises in low-pressure areas. As it rises it cools, and often condenses into clouds and precipitation</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2.bp.blogspot.com/__netRUgCI_o/TAVyUuwsjTI/AAAAAAAAAFk/0nPli17rRDg/s1600/lightning.jpg"/>
          <p:cNvPicPr>
            <a:picLocks noChangeAspect="1" noChangeArrowheads="1"/>
          </p:cNvPicPr>
          <p:nvPr/>
        </p:nvPicPr>
        <p:blipFill>
          <a:blip r:embed="rId2" cstate="print"/>
          <a:srcRect/>
          <a:stretch>
            <a:fillRect/>
          </a:stretch>
        </p:blipFill>
        <p:spPr bwMode="auto">
          <a:xfrm>
            <a:off x="0" y="0"/>
            <a:ext cx="5283200" cy="6858000"/>
          </a:xfrm>
          <a:prstGeom prst="rect">
            <a:avLst/>
          </a:prstGeom>
          <a:noFill/>
        </p:spPr>
      </p:pic>
      <p:pic>
        <p:nvPicPr>
          <p:cNvPr id="32772" name="Picture 4" descr="http://www.aphoenix.ca/photoblog/photos/SunnySkies.jpg"/>
          <p:cNvPicPr>
            <a:picLocks noChangeAspect="1" noChangeArrowheads="1"/>
          </p:cNvPicPr>
          <p:nvPr/>
        </p:nvPicPr>
        <p:blipFill>
          <a:blip r:embed="rId3" cstate="print"/>
          <a:srcRect/>
          <a:stretch>
            <a:fillRect/>
          </a:stretch>
        </p:blipFill>
        <p:spPr bwMode="auto">
          <a:xfrm>
            <a:off x="4495800" y="0"/>
            <a:ext cx="4648200" cy="6858000"/>
          </a:xfrm>
          <a:prstGeom prst="rect">
            <a:avLst/>
          </a:prstGeom>
          <a:noFill/>
        </p:spPr>
      </p:pic>
      <p:sp>
        <p:nvSpPr>
          <p:cNvPr id="5" name="TextBox 4"/>
          <p:cNvSpPr txBox="1"/>
          <p:nvPr/>
        </p:nvSpPr>
        <p:spPr>
          <a:xfrm>
            <a:off x="685800" y="457200"/>
            <a:ext cx="7924800" cy="1569660"/>
          </a:xfrm>
          <a:prstGeom prst="rect">
            <a:avLst/>
          </a:prstGeom>
          <a:noFill/>
        </p:spPr>
        <p:txBody>
          <a:bodyPr wrap="square" rtlCol="0">
            <a:spAutoFit/>
          </a:bodyPr>
          <a:lstStyle/>
          <a:p>
            <a:pPr algn="ctr"/>
            <a:r>
              <a:rPr lang="en-US" sz="4800" b="1" dirty="0" smtClean="0">
                <a:latin typeface="Arial Black" pitchFamily="34" charset="0"/>
              </a:rPr>
              <a:t>Factors Affecting Weather</a:t>
            </a:r>
            <a:endParaRPr lang="en-US" sz="4800" b="1" dirty="0">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4572000"/>
            <a:ext cx="8229600" cy="2062103"/>
          </a:xfrm>
          <a:prstGeom prst="rect">
            <a:avLst/>
          </a:prstGeom>
          <a:noFill/>
        </p:spPr>
        <p:txBody>
          <a:bodyPr wrap="square" rtlCol="0">
            <a:spAutoFit/>
          </a:bodyPr>
          <a:lstStyle/>
          <a:p>
            <a:pPr algn="ctr"/>
            <a:r>
              <a:rPr lang="en-US" sz="3200" b="1" dirty="0" smtClean="0"/>
              <a:t>High Pressure: </a:t>
            </a:r>
            <a:r>
              <a:rPr lang="en-US" sz="3200" dirty="0" smtClean="0"/>
              <a:t>Air descends in high-pressure areas. As it descends it warms which inhibits the formation of clouds.  Usually associated with good weather.</a:t>
            </a:r>
            <a:endParaRPr lang="en-US" sz="3200" dirty="0"/>
          </a:p>
        </p:txBody>
      </p:sp>
      <p:pic>
        <p:nvPicPr>
          <p:cNvPr id="29698" name="Picture 2" descr="http://t3.gstatic.com/images?q=tbn:jV237Fo2_RSckM:http://www.windows2universe.org/earth/Atmosphere/images/high_pressure_sm.gif">
            <a:hlinkClick r:id="rId3"/>
          </p:cNvPr>
          <p:cNvPicPr>
            <a:picLocks noChangeAspect="1" noChangeArrowheads="1"/>
          </p:cNvPicPr>
          <p:nvPr/>
        </p:nvPicPr>
        <p:blipFill>
          <a:blip r:embed="rId4" cstate="print"/>
          <a:srcRect/>
          <a:stretch>
            <a:fillRect/>
          </a:stretch>
        </p:blipFill>
        <p:spPr bwMode="auto">
          <a:xfrm>
            <a:off x="2590800" y="533400"/>
            <a:ext cx="3352800" cy="364863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http://apollo.lsc.vsc.edu/classes/met130/notes/chapter10/graphics/global_precip.jpg"/>
          <p:cNvPicPr>
            <a:picLocks noChangeAspect="1" noChangeArrowheads="1"/>
          </p:cNvPicPr>
          <p:nvPr/>
        </p:nvPicPr>
        <p:blipFill>
          <a:blip r:embed="rId3" cstate="print"/>
          <a:srcRect/>
          <a:stretch>
            <a:fillRect/>
          </a:stretch>
        </p:blipFill>
        <p:spPr bwMode="auto">
          <a:xfrm>
            <a:off x="1905000" y="609600"/>
            <a:ext cx="5517121" cy="5410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638800"/>
            <a:ext cx="8229600" cy="609600"/>
          </a:xfrm>
        </p:spPr>
        <p:txBody>
          <a:bodyPr>
            <a:normAutofit/>
          </a:bodyPr>
          <a:lstStyle/>
          <a:p>
            <a:r>
              <a:rPr lang="en-US" sz="1600" dirty="0" smtClean="0">
                <a:hlinkClick r:id="rId3"/>
              </a:rPr>
              <a:t>http://ww2010.atmos.uiuc.edu/(Gh)/guides/mtr/fw/gifs/coriolis.mov </a:t>
            </a:r>
            <a:endParaRPr lang="en-US" sz="1600" dirty="0"/>
          </a:p>
        </p:txBody>
      </p:sp>
      <p:pic>
        <p:nvPicPr>
          <p:cNvPr id="46082" name="Picture 2" descr="http://www.theozonehole.com/images/gaspcor.gif"/>
          <p:cNvPicPr>
            <a:picLocks noChangeAspect="1" noChangeArrowheads="1"/>
          </p:cNvPicPr>
          <p:nvPr/>
        </p:nvPicPr>
        <p:blipFill>
          <a:blip r:embed="rId4" cstate="print"/>
          <a:srcRect/>
          <a:stretch>
            <a:fillRect/>
          </a:stretch>
        </p:blipFill>
        <p:spPr bwMode="auto">
          <a:xfrm>
            <a:off x="2133600" y="381000"/>
            <a:ext cx="5410200" cy="542418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229600" cy="4525963"/>
          </a:xfrm>
        </p:spPr>
        <p:txBody>
          <a:bodyPr>
            <a:normAutofit/>
          </a:bodyPr>
          <a:lstStyle/>
          <a:p>
            <a:pPr algn="ctr">
              <a:buNone/>
            </a:pPr>
            <a:r>
              <a:rPr lang="en-US" sz="4000" dirty="0" smtClean="0"/>
              <a:t>PERCIPITATION AND TEMPERATURE ARE THE 2 MAJOR FACTORS AFFECTING CLIMATE!!!</a:t>
            </a:r>
            <a:endParaRPr lang="en-US" sz="4000" dirty="0"/>
          </a:p>
        </p:txBody>
      </p:sp>
      <p:sp>
        <p:nvSpPr>
          <p:cNvPr id="1026" name="AutoShape 2" descr="data:image/jpeg;base64,/9j/4AAQSkZJRgABAQAAAQABAAD/2wCEAAkGBhQQEBMUEhQUFRQVGRUUGBYWFBUUFhcVGBQVFBgVGRUXHScfGBojGhcVHy8gIycpLCwsFR4xNTAqNyYrLCkBCQoKDgwOGg8PGjUlHiQ0NTAyLyosMzUvKTE1MSssKSosLSotLi8sLTAqLi0sLCk1LCopNCwpLCwsNDU0LC0qLP/AABEIAQEAxAMBIgACEQEDEQH/xAAbAAEAAwEBAQEAAAAAAAAAAAAABQYHBAIDAf/EAEoQAAIBAwEEAwgOCAYDAQEAAAECAwAEERIFBhMhIjFBFCMyUVRhc7IHFRYkNDVScYGRkpSh0zNCU2Jyk7PSJYLBw9TjQ7HR8WP/xAAaAQEAAwEBAQAAAAAAAAAAAAAABAUGAwIB/8QAMhEAAQIDBQYFBAMBAQAAAAAAAAECAwURBDEyUYESITNBYXETJLHB8AYUNKGR0eFSQ//aAAwDAQACEQMRAD8A3GlKUApSlAKV5d8DJrM95vZMmaV4bEIBGSjzyAuNY5MscYI1YPIsTjIIAPXXOJEbDbtPWiHaDAiR37ENKqadSsZtN/8AaMLamkiuF7Y2iELEfuyIcA/xAitQ3a3jjv4Fmizg5BVhhkdThkYdjA8v/wBrxBtEONgWp1tNijWVUSK2lfnIlqUpXciClKUApSlAKUpQCleXfAyazXef2TJTK8NiE72SjzyAuocdaRoCNRB5FicA5GDXiJEbDbtPWiHaDAiR37ENKqaZSsZtN/towtqaSK4XtjeIQkjxLIh6J+cEVp+7G8sd/AssWRklWVuTI68mRh2EH6+R7a5wbRDjYFqdbTYo9lVPFbSvzkS9KUruRBSlKAUpSgFK8uuQRkjPaMZHnGQR9dRntPL5ZcfZtP8Aj0BK0qK9p5fLLj7Np+RT2nl8suPs2n5FAfHe++MNrK69ao7D5wpIrEtjxabeIfuIfnJUEn6SSfprUt+dmyLZzZuZ273JyK2uPAPLowA/jWZbLHeIvRp6gqnm2Fpp/p3iRF6IffFWb2KLkrdXkf6p4EuP3mR0Y/SEX6qrmKlfY9tme/utMskeEt/AERz+m6+JG/4YqHLONoWU/wB9l1T3NkrysgOcEHHI8+ojrFc9jaNGDqlklz2uIhjzDhov45qpWW6dxHBdR4j78qxqusAYRZCWdljGsuWCliCxHM55LWkMMXDu6PUF1pqK6wNQyU+UBnwfP1V9IZlcBlIZT1EEEH5iKqg3PbuVlwgcytOIS3eMccyCE4XqMRMRwMdI8jgVO7EtmRH1xRQlnZgkRyMYUZY4ALnGTgY5gc8EkCRryrg5wRy5HzHAOD9BH11xbY2bxhHyGY5YpRkkAaJAT1dZ06sA+P6arGzN1biCK8XRDKZ1ZcSPgOxNy+pyqBtDGSMFCSebnPPLAW5toRggGRASusDWuSvygM9Xnr6wzq4yrBh41II+sVUJNyNdk0eNMrEsQWTRqMjkuFVNI6MkgC6cdLnqIzVnsrDhRcMOx8LpaYlbJJOcIipkZ+T2c80Bxb0XpitpGHWqsw+cKTWHbFTFvD50Vj52YamP0kk/TWrb57MkW0lzdTt0H5FbXHgnxQA/jWXbIHveH0cfqCqea4G9zTfTvEevRDoxVk9iu5KXl5GPBZYJMfvESIT9IRfqFV7FSe4Fsz7RuNMskfeoOaCI56U3XxI2/DFQ5ZxtC0n2+y6p7mzUqK9p5fLLj7Np+RT2nl8suPs2n5FaQwpK0qK9p5fLLj7Np+RXZY2jRghpZJc9riIEeYcNFH15oDppSlAKV5cnBxgnsBOBnsycHH1VGd03n7C3+9S/8agJWlRXdF5+wt/vUv8Axqd0Xn7C3+9S/wDGoCN9kD4FP6OT1GrJdljvEPo4/UFaXvzPcmzm1xQAcOTmLmRjjQew24z9dZvsod4h9HH6gqmm2Fppvp7HE7J7n3xU37GfxhdfwW/+9UPipHcB5BtC64SRt3u3zrlaPH6bGNMb5/Cocs4+hZT1fK6p7mx0rlsZJSDxkjQ9miVpMjzlo0x+NU7ZW3Ls2900hk4mlTHiJmKOVkaRMcIdNVUHRhwDpAZ9WK0phy90qlA3Xc7TcSUgOyhgrcXuYTmMuIdOl34XfA2nUdI5HOKsO78weNtLzSIHYK8y6WIwudJIBZA2oBiOeO0YJAlKVH7YaQCMxNjvsQcBNZaMyKrD90YOS2DyHZ1iFsNt3fvsyW8uvK9zwkRBT3tiEEquVPgamZiOb4HYKAtVKosovmsuNxJRMoZMFdDsRNJHnhJrRQQUfUAxUJyyDVs2ZDIkID85Ol1ymQdZwOIY1OOr9Xl5+0CK35+CS/wP6hrINjj3vD6OP1BWn75z3JtJdcMAGh+q5kJ8E9htxn66zLY497Qejj9QVTzbA00v09xH9kOnFTXsb/GNz6K39aaojFSG4byDaNxwkRjwoM65Wj/Wm6tMb5/CoUs4+hZz1fK6obJSorui8/YW/wB6l/41O6Lz9hb/AHqX/jVpTDkrSorui8/YW/3qX/jV2WMkpB4yRoezRI0gI85aNMfjQHTSlKAUry74BPPlz5Ak/QBzP0VG+6OP5Fz9zu/yqAlKVF+6OP5Fz9zu/wAqnujj+Rc/c7v8qgIz2QPgU/o5PUasq2UPe8Po4/UFaNvztuN7OYBZx3uQdK1ulHgHtaIAfTWd7JHveH0cfqCqabYW6mk+n8b+yHRipj2NvjC69Hbf71RWK7twr1YtoXWoOcx2/gRSy/tuvhI2PpqHLOPoWM8Xy2qe5sNK5rLaCzAlRIMcunFLF9QkVc/RUSu8cgiupHiTEDaFKSlhI4AyMlBpAYhScHmG8XPSmKJ+lVUb3S6STAMiTufwn4Zl4xtw3G0aQnE0jB6eCTg4GZ7ZtxIwYSiMOjFTw3LL4KsDzAKnDDon8QRQHZSuPad+YRGQhcPJHGekq6A7BdZzzOCRyHj7OuoX3XssV7I8I02ylhocuHYGQGIsEwJBoXUF1aeIB1jmBZqVT599ZlgaXufOnUCO/YDK7xnJ4eQdSqNGNR18sjBNi2ZetJCJJBg9LIEcqnAJHgSKr55fJ59maAit+fgkv8D+oayTYw97Qejj9Ra0vfPbkb2koCzjoP12t0o8E9piwKzbYw97Qejj9RapptgaaT6fxv7IdWKlvY6+Mrn0Vv601RmK7dxr1YtpXGoOcxQeBFLL+tN1iJWx9NQpZx9Cyna+V1Q2KlRfujj+Rc/c7v8AKp7o4/kXP3O7/KrTGJJSlRfujj+Rc/c7v8quuyv1mBKiQY5dOKWI/QJFUn6KA6aUpQCvzFftfmaAYpimaZoCs+yAPeU/o5PUasu2SPe8Po4/UFalv+M2U/I/o5Oz9xqy/ZA97w+jj9RapZthbqaOQ439kOnFSnscj/Ebr0dt/vVG4qU9jlf8Ru+R/R23+9UOV8fQsJ2vltU9zVsVyy7JhdCjRoUJkJUqCpMmviEjt1a3z/Ea6s1GW+8sEkckiueHFzZijgEc+a5Xpg4ONOc9nWM6Yxh0jZUXBMPDThEEFCAVIYktkHrJJJJPWTmvVhs6OBNESBFyWIHaxOSxPWST2mo8b2W+kvl9IJQ97fIkBI4JXGriZGNGMkkeMZkLDaCzKSodcEqVdGRgRg4KsPEQc9RBFAfaWFXADAEAhhnxqQwPzggH6K4It27ZFZRCmls5XGV5h1PRPIAiSQH+M11Xm0I4dHEYLxHWNM9bO3UoArjg3lt3WZw/RhBZyUcDQNY1rkdNcxyAFcg6DigOlNkxLFwhGvD69GMgktrJOeslueT2111BvvlbBC5Z9Iyp71JkOC4MZXTnXlH6OOzzipa0uhIgYK65zydSjcjjwTzoCC35HvSX+B/UNZRsUe9oPRR+otaxvwM2c3I+A/Z+4aynYg97Qeij9RapptgaaKQ439kOvFSfsej/ABK59Fb+tNUdipL2PV/xO55f+K39aeoUs4+hZTpfLaoaximKZpmtMYsYr9r8zX7QClKUB5dAQQQCDyIPMEHsIqN9y1p5LbfyIv7alKUBF+5a08lt/wCRF/bT3LWnktv/ACIv7alKUBSN+93bZLOYrbwKRHIQRDGCDoPaBVC2QPe8Po4/UWtN9kD4FP6OT1GrNdkD3vD6OP1Fqlm+FupoZFjf2Q6MV1bkbNim2jc8WOOTEdvjWivjPGzjUDivhUh7Hvxldejtv96ocr4+hYTlfLaoabZbNigBEUccYPMhEVMnxnSBmoGz3EjiiliSRlWQKh0pGpCoJNBPR6ThnyXPNtCg8uuz1+ZrTGOIT3Jx8EqT30sZOOFQSCQz90AjkeiJMYU5GBg555kdm2bxq3ElaVmYsWICgZAAVVXkqgAcufaSSTX27qTUF1LqI1BdQ1FerVjrx569o4IyCCPGOYoD5XloJVAJIw8b8u0o6uB8xKioH3FLwpouM+iVODjSnRhHGKx9XPDTHJPWFAPbmy1+A0BX03Jg7lMBC9LVlxFGpCtKZWjVcYWPJI09WDU1b2EccfDSNFj5jQqKqc8k9EDHPJ+uvTXaBgpdQxBYLqGSo62A6yOY517RwRkEEeMc6Ap2+m7lqlrKVt4FIR8EQxg+Ce0LWXR7YjtbO2aXVhkjUaV1c+GD/pWw79fBJv4H9Q1klrtSK3s7d5nCKY4gCcnJ4Y5ADmaqJmlUYlK77kL2TLsrEWtNyb1uT0OFd/rUnGZOvH6M9dWvcvZsU20rgSxxyARW+NaK+MtNnGoHFUh9k8dLlIZYnaSaO5ADEYjOGGcjxeKtA3B+M7n0Nv689cbGyG2Omxkt+nRDvb4kV9nd4lFSqUp3cma5IuponuWtPJbf+RF/bT3LWnktv/Ii/tqUpV6Zsi/ctaeS2/8AIi/trrstmxQAiKOOMHmQiKgJ6snSBmumlAKUpQHl1yCASM9oxkefnyqM9p5fLLj7Fr+RUrSgIv2ol8suPsWv5FPaiXyy4+xa/kVKUoCk787OkWzmzczMOHJyZLbn0DyyIQfxrNp4pG2biLPEMCaccjnQvIefGa1j2QPgU/o5PUastyo2epd2jXgpl0zqUaF5jA66p5mtPD7/ANF5J/8A07f2U7Z2z5WuIZBFOp4kaJqyNEESASa/4sj58NWm7k2zPtG60yvH3u38FYmz+m/aI34YrNre8i7pthb3l1OWlUOjs+NHaeYA5eLnyz1VqPsf/GV16O2/3q+wVX7htclzz6ny0bKWZ1P+k5ovJcvlxpdjaNGDqleXPa4iGPMOGi/jmqpZ7t3EdvdRKgAmGAHljJ1YkLkyJGpKOSiDUCwyxPiq60q3KQp43QbuVgFUOZWmEBYcLRx2cQEheQMJaIgZUazyI653YNqY0fMMcAZ2YRoQcDCjLYGkMSCSF5c+05Jk6UAqkW+61wndwUKBcI8adMKdRN1JxXZQSxJljTOAwGeR0gtd6UBSpdymezmTSI3kdmWIFDHGpdtK+CVyEeTkBpy5GDVp2fs0QQ8NWPLV0tMSnLEnOmNFTIz8ns55rspQFM3z2bItpLm6mYaH5FLX5J8UINY9tgEWViymFSgiYcY4Q95wVwevNbjv18Em/gf1DWOzIxsbXRbJcnRF0HKgL3odIauXm+mquYLRYa9V9OpcSxKtiJ0T16EFum6QTB5ri1GmMwqI3yTmTX0ifF1DzY8VaJubbM+07jTK8febfwVibPSm/aI34Yql7E2Az3TSzWcMEfDChOg4MmoEOAOQOMjPLs66vm4fxpc+ht/XnrhZ3NdakVF306exItLXNsaoqbq7r6/s0H2ol8suPsWv5FfvtRL5ZcfYtfyKlKVdmfIv2ol8suPsWv5FddlatGCGleXPa4iBHmHDRR9ea6aUApSlAeXJwccz2AnAz8+Diozum7/YQfen/IqVpQEV3Td/sIPvT/kU7pu/2EH3p/yKlaUBSN+bi57jm1wxAcOTmLljjoHsMAz9dZwyyi1hZJY4o1gBfWmoZ4S6W+YeLtrV/ZA+BT+jk9RqyW+lhOz44ZZkiMsCBSxA5hF547QDiqmZXw+68q/ouZUtEidk50/ZE7O2xJ3TDGbyFtehtItyupWAYLqx0SR/7FXvcySRdpXXDRH73bZ1SmPH6bHVG2fwrOtl2KtNFqu7VmaZJXCHmeGAsUaDHnbPV2ddaduF8Z3Xo7b/AHq52dGpaUpkvKnsh7tLnLZl2s051z6qaTZSSkHioiHs0SGTI85KLj8arMW8VzwL1pI5IpVbvKtEpKLwEcqugsJWXEjE8wScDPIVcKVdFGUoXF13O0/FcqrsgkC5c2wnMZl4AXQ7cPvofTz0DAIODYd37kSRuVlkmUOyrJIgUsAFzpIVQ6htQDYGcduMmUpQCqy20JIxeyPNKI14iQ5hV2DpE8ryKqopcA5RVOc8E8zqFWalAUSSe8azadJizDUE0spcKXKhXCIYmk6SEuFOnRgahktbdmRypCBIdUnS65A+eZ0jWI05Yx+py8/b3UoCmb53Fz3JLrghA0PzFyx/VPYYBn66yfakdsdnWpug5UJFoVM6mcxAAADr5ZraN+vgk38D+oaxXakscdnYSPIYzHwGU6C4OIhqUgDllc86q7fih0zW6+4tpctGxLrkvuOHcaK3N3I9tqVDFjhy54oOsZIxlSnIdpINX7dCSRdp3HDRHPBt86pTHjpTeKNs/hVE3C4bTsRPxHSIoqiNkVY+LrOWYDJ1N+J+jRNxvjS59Db+vPXCD+bzu5/6SI/4PK/l/hf+6bv9hB96f8indN3+wg+9P+RUrSrsoSK7pu/2EH3p/wAiuyyklIPFREPZokMmR5yUXH4100oBSlKA8u+ASeznyBJ+oczUb7pIfFN91ufy6lKUBF+6SHxTfdbn8unukh8U33W5/LqUpQFJ3627E9nMBxQeHIOdvcL+oe0x4FZxfKi7NWVoo5WigQqHQOAdC+Ps6iceKtW9kD4FP6OT1GrILzaMwjsbaAJrniUszjKiNIlLDHUcjPYerz8qmYoqrDpmv8Xr+i3lrkakSuSfzWifsgNjXuiaLPckjGdE6EUSnTJGjhkKqCNBJBPjrS9z75ItpXWvVzjtsaY5JOrjfs1OPpqn3mzksL23kjgh4UrCHkDxEkYt0lz1AjA+g9WavG4vxndejtv/AHNXKzPa+0Nc1Nyop0tTXMs7mOXeip7/ADQ0iy2ikwJTXy5HXHJH9QkUZ+ioiLettFyXhKtAqMF151iQNoGoqB1jBZdS9eGbBAsNRUe69sqMghXQ3IrzIK6WQJgnkgVmAUchqOAKuykIv3WS4LcEcpDbldTaTLxjAGE+MBOJpGCurDZxy0me2dcSOrcVUV1bSQknEXGFYHJCkcmHIgH5xgn89p4eCYOGpiIIKnJB1EsxJPMsWJYk88nOc172fs2OBSsS6QSWPMkszcyzMxJYnxkk8hQHTUFZ71qe6TMvAW31MdfEDGJWkXi6WQDSeGSCpbOfmzO1HwbBgRmZYwGY6jzJ5985YJwB3yQ6erLk4yaArzb8ubc3CQgovEUoWLHUsskXOSMMoIKLlAGJ4nLOOlY9mX7SQiR10npZAEvUCR4MiI/Z8n5s16Gx4REYhGgjJLFAMKWL8QnA/e512UBTN89vRPaSgcUHQ/Xb3C/qntMeKzKe8kisbUxPboSkQJuG0qRwhyB8f+ma13fr4JN/A/qGshu0BsLTNr3V0IuhkDT3kdPmD8301UzKlYdc1+by3liqiRKZfLji2Fde+2nubqyyYxEEhmXB6erJyesdXb11c90r5ItqXBfVzht/Bjkk6nn/AGanH01R9gbvCa6aSSxWCERgBWIfMocEOvi5ZB7OXnrQNyfjS59Db+vPXCzbP3SUy6bum472na+1WufXf/NC/e6SHxTfdbn8uv33SQ+Kb7rc/l1KUq9KEi/dJD4pvutz+XXXZbQWYEpr5cjrjkj+oSKM/RXTSgFKUoBTNeXQEEEZB5EeMHsqN9y1p5PD9haAlM0zUX7lrXyeH7C09y1r5PD9haAjd/1Jsp+R/Rydn7jVlc27a3dranW8UsccZjkQ4Zcxrn5xyHi6q0Pfvd22SzmKwRAiOQghAD4Bqq7FHvaD0UX9NapZs9zEY5q795cyprXq9rrqIQlhuawmSW5uZLho+aKw0qp+VjJyfq6hVs3FX/E7vl/4rb/fr54r5bqbNim2nc8WNXxFbY1AHGTN46iS2K6JaKuyX5uJcxhth2ejc/l5rNRkG8du6SOsnRiGpiVdeh0sOuoDWpKsAy5B0nGa6rLZsUAIijVAeZ0gDJ+ioSHdNxDNG8+ppiS0vD763JtOoszA6WKkKAFAXAABrSmbOv3WQY1ZbQMqW0NykGRwimNYk5EadPWMdZAMhYbQSdSyauRKkMjxsrDBwUcAjkQermCD21Ge5VeAULd9LmbjBFDCUz90AgHPRD46JJ5DBJyTUjs21eNW4kplZmLE6QiqOQCIgzpUADrJOSTnnQHXUdBvBA/FxJyhBaQlWUBQXUsCwAZcxyDUMjKHxVI1W33O1m6LzE90oYXIjQMYtM4UMepnXigBsdUYGOZJA6pd7YFXUeJo7W4UnRbpYQoRr1HQ2AF7POMylpdCVAyhwDnk6PG3I48FwCPqqDXcuM2rwNpOssSyxqqqGk1lETJ0J1jTn9ZvGamrewjjj4aIqx8+gqgLzyTyHLnk/XQELvwpNnNyPgP2fuGsa2pZtLY2C6ZGiPc4mWPOShjAGcc9OcZrU99N3bZLSUrBECEfmEA/VNZbtgQ+11kJ2uACsQUW+NZbg9XMHIxmquYYodM19C0sGGJXI4PY7sZEmbTHKkXDKvrBCtNxTgoD+5/r4xWibkr/AIrc8v8Aw23rz1luzTbd0cEe2PfFTpOwyDxlI6OnkvRGWz2kY7a0ndjZ0c21LgSor4ht8agDjLz+OuMFF+72l5ovsdYyp9orU5KhrNfuai/cva+Tw/YWnuWtfJ4fsLV0UxKZpUX7lrXyeH7C112WzYoARFGqA8yFAGT1dlAdNKUoBSvLjIIBwfHy5efnUZ7Vz+VyfyoP7KAlaVFe1c/lcn8qD+yntXP5XJ/Kg/soCN9kD4FP6OT1Gqj7EHvWD0UX9NatO/VhMtnNm5dhw5ORig59A8shM1WNiD3rB6KL+mtUU5ws1LqUYnaHXive5Pxpdeitv9+vzFfDdW3dtqXWiVo+9W2cJG2f03y1OPoqFKePopMmnA1NXpXNY2zoDrlaXPUWVFx5ugBUHc7ImFvdxoCxmkkZcynwWiU4LMSQGZWXHYGHYK1RmSxcddWnUNWNWnI1aQcZx14yQM+evYNU0bpP3K2FwxkaUW5ZQnC47MINQB0gwM0eAdA145jmZ7d+14cb94W3UuzLErA4XCjJCdBWYgtpTI59pJoCUpSq7tDZMvCvkiBJueJoJlPRLWujVliSo1qAAvIZyBjNAT5nUMF1DUQSFyNRAwCQOsgZH117zVEXcmRrGSM5EjM5VG4PJDK5XUFBjUhJJBoXoYwMHnm3bN2WLeERIerVgiONObEnOiNQvb4ueOdARO/XwSb+B/UNZ9sKEG0tSQCViiIJAODw1GR4jVx3z2fMtpLm5dhofkYoPkntCZqp7vj3pbehi/prVHOcDO6lzKcTjr4I1asDVjTqwM4znGevGeyve5vxrcehtvXnr9xXw3Zgdtq3GiUx95t8kJG2enP8tTj6KgypfMaKTZnwNTV6VFe1c/lcn8qD+yntXP5XJ/Kg/srVGZJWlRXtXP5XJ/Kg/srssrZ0B1ytLnqLKi483QAoDppSlAKV5cnBwMnsGcZPiz2VGd23XkyfeP8AroCVpUX3bdeTJ94/66d23XkyfeP+ugIz2QPgU/o5PUaqXsMe9YPRRf01qy79XdwbObVbqBw5OYnBx0D2aOdVzYY962/oov6a1RTrCzUuZTicdmK/Ny/jS69Fa/8AueveK5d2JZF2pdcOMSd6ts5kEeOc37pzUGU/kaKS5nwdTVaVy2U0jA8WMRnsAk4mR8+kYqpWW803c1wzSapBGjDvWOFOwlaaAKB0uEiK2k5bnzJyK1Zmy70qld3XXc7T8UlFdkEoAb3uJzEZ+Cq6HITEocciE5DScNYd37sSRsRM06h2VZWRV1AAZwyALIA2oa1AHLHMgkgSlKVSYN5pwt4S2pkjkKLw/wBHOrXWIQFGX73Cj4OSc5zh1FAXalUWe+uzayzxzFwjPHFINA4icQoH0BCjEkrh9OO95AwSGtmzElWEcXLSdLrZDnmdI1JGi9WP1froCK36+CTfwP6hqi7vD3nbehi/prVq3zu7g2kuq3UDQ/MXAOOiezRzqr7vD3nbehi/prVFOcDO5cSrE47sV53P+Nrj0Ft689fTFcm7ksi7VuOHGJDwLfOZBHjpz/unNQZT+RopNmfA1NWpUV3bdeTJ94/66/e7bryZPvH/AF1qzNEpSovu268mT7x/1112U0jA8WMRnsAk4mR486RigOmlKUApSlAKUry74GaArXsgfAp/Ryeo1U/YY962/oov6a10bzbSbaU8kCkrawnRKVJBmlxkwhhzEagjURzJOnqBr7RxBQFUAAAAAdQAGABWam8djnJDbel5eS2E5qK9blGK+e53xrdeitf/AHPX2xUfeWciSi5tjpuFAGCehMgyeFIPpOG61J8WRUKXx2wYyOfdcS7bCdFhUbeavSordvbyXtukyZAYc1PhKwJVkYdjKwIPzVK1sjMClKUApSlAKUry7YGaAr2/XwSX+B/UNUnd0e87b0MP9Na696dqNtG4e2RittCdM7KcNLJgHgKw5qigjWRzJIXx19YoQihVACqAAByAAGAB9FZucR2OVIaXpeXkshOaivW5Rivlul8bXHoLb156++Kj72xdZBcWzaLhAAMk6JUBJ4Uo7VOThutScjxVAl8dsGMjn3XEu2w3RYStbeavSondjb6XtukyAjVkMp8JHUlXjbzqwI+ipatmZgUpSgFKUoBSlKAVEb0bQ4FtI/yUZvsqT/pUvUFvfa8S2kXsZWX6wR/rQFD3XttFnADzZkWRj2l5BxHJ+dmNSmKit0rniWcOfDjUQuO0SRd7YH6Vz9IqYxWCj1SI7avqprISpsJS6h4xTFe8UxXE6VG4M/Dvb6EeCWiuFHiMqFX+to8/OxrQqzfcAcW9vJx4JdIFPjEKkMR5uIzj/LWkVurLXwGbV9EMrHp4rqZilKVJOIpSlAKi94r7gwO/yVZvqBP+lSlQu9Vvrt3XsIIPzEYoDP8AdWDTZwE82dBM57S8vfXJ/wAzGpXFRO6E+qziU+HEOA48Txd7OfnAB/zCpnFYKPVIrtq+qmshKnhtpdQ8YpiveKYridKnncWfhX97CPBbg3AHiaRWjf6zED85NaJWa7iji395MPBBjt1Pj4QYuftyFf8AIa0qt1ZK+AzavohlrRTxXUzFKUqScBSlKAUpSgFfC8g1oRX3pQGP7ZspdnXLzRozwykGWNfC1AYEqDtbGAV/WAHaKlNm7WiuV1QyK47cHpKfEynmp8xAq/bQ2UswwRVF2x7FkUr69A1fKGVb7S4P41V2uWstDttFovqTrPbHQk2V3ofdjgZPIDrJ5AfTVdvdvNcsYLE6mPRecc44h26W6nk8QHIHmTyxXdF7EsbEcQNIB2SSSSD6nYirtsXdWO3AAUDHUAMAfRUezydjHbURa9DrFmDnJRqUPzdDYC2kCIowFAA/+k9pPWT56sFfgGK/avCsFKUoBSlKAV8buDWpFfalAZBtywl2fdPPEheKTHGiXwiRyEqdmsDkR+sAO0CpLZm14bldUMiv4wPCU+JkPSU+YitA2hstZhgiqLtn2LYpX1aBq7GGVYf5lwfxqrtktZaF20WjvUm2e2Ogps3ofZuQyeQHaer66rt9t83DGCxOtz0XnHOOEdpDdTyeJRyB6+rFd0XsSoxHEDuB2SSSSD6nYirrsTdSO3AAUDHUAAAPmFR4EnYx21EWvQ7RZg5yUYlDzubu+tpAiKMBRjn1ntJJ7STkk+M1Yq/FXFftXhWClKUApSlAKUpQClKUApSlAKUpQClKUApSlARe27wwGGTURGHKyDsKsjYJ+Zwv11CWe2Zl0pK41xl5ZCx0gqyI0cZIBONU6qMAk8LFWi8skmQpIoZDjIPbghh1ecCvlPseJ2dmQFnCKxyQSEYsnMHkQTkEc+rxUBD228M0sqqkcYGm41B2cHXE0QBGUyBiReRAPM+IZ92m3ZzHakxxM06o2FkcHBAZ308PAUKQevrIHPIzJw7EhRlZUwVLMDqbOXADZOelnSuQc8wDXyi3cgQgqrKVAUYllGFDFguA3g5PV1UB0KpKa9R1EauvkOWcY6sV+C5bDHo4XB7c4IBx+PX+FfY2o8+Pk55fV/pRrVTnr6XX0jUfYfyOlUIvac04kYR69OFxhAQT288VKa2z4Ix49XZ48Yr4zbKRzk6s+MOwzyAGcHn1V4OxYyQcvy//AKP/APakHM76VwnY6YxmTt/8jjGceI+ai7IQAjMmCc/pG5eYHNAd1K4TsdPHJ/Mfl83OvrbbPWM5XV4ubMR9RNAdNKUoBSlKAUpSgFKUoBSlKAUpSgFKUoBSlKAUpSgFKUoBSlKAUpSgFKUoBSlKA//Z"/>
          <p:cNvSpPr>
            <a:spLocks noChangeAspect="1" noChangeArrowheads="1"/>
          </p:cNvSpPr>
          <p:nvPr/>
        </p:nvSpPr>
        <p:spPr bwMode="auto">
          <a:xfrm>
            <a:off x="155575" y="-1173163"/>
            <a:ext cx="1866900" cy="24479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8" name="AutoShape 4" descr="data:image/jpeg;base64,/9j/4AAQSkZJRgABAQAAAQABAAD/2wCEAAkGBhQQEBMUEhQUFRQVGRUUGBYWFBUUFhcVGBQVFBgVGRUXHScfGBojGhcVHy8gIycpLCwsFR4xNTAqNyYrLCkBCQoKDgwOGg8PGjUlHiQ0NTAyLyosMzUvKTE1MSssKSosLSotLi8sLTAqLi0sLCk1LCopNCwpLCwsNDU0LC0qLP/AABEIAQEAxAMBIgACEQEDEQH/xAAbAAEAAwEBAQEAAAAAAAAAAAAABQYHBAIDAf/EAEoQAAIBAwEEAwgOCAYDAQEAAAECAwAEERIFBhMhIjFBFCMyUVRhc7IHFRYkNDVScYGRkpSh0zNCU2Jyk7PSJYLBw9TjQ7HR8WP/xAAaAQEAAwEBAQAAAAAAAAAAAAAABAUGAwIB/8QAMhEAAQIDBQYFBAMBAQAAAAAAAAECAwURBDEyUYESITNBYXETJLHB8AYUNKGR0eFSQ//aAAwDAQACEQMRAD8A3GlKUApSlAKV5d8DJrM95vZMmaV4bEIBGSjzyAuNY5MscYI1YPIsTjIIAPXXOJEbDbtPWiHaDAiR37ENKqadSsZtN/8AaMLamkiuF7Y2iELEfuyIcA/xAitQ3a3jjv4Fmizg5BVhhkdThkYdjA8v/wBrxBtEONgWp1tNijWVUSK2lfnIlqUpXciClKUApSlAKUpQCleXfAyazXef2TJTK8NiE72SjzyAuocdaRoCNRB5FicA5GDXiJEbDbtPWiHaDAiR37ENKqaZSsZtN/towtqaSK4XtjeIQkjxLIh6J+cEVp+7G8sd/AssWRklWVuTI68mRh2EH6+R7a5wbRDjYFqdbTYo9lVPFbSvzkS9KUruRBSlKAUpSgFK8uuQRkjPaMZHnGQR9dRntPL5ZcfZtP8Aj0BK0qK9p5fLLj7Np+RT2nl8suPs2n5FAfHe++MNrK69ao7D5wpIrEtjxabeIfuIfnJUEn6SSfprUt+dmyLZzZuZ273JyK2uPAPLowA/jWZbLHeIvRp6gqnm2Fpp/p3iRF6IffFWb2KLkrdXkf6p4EuP3mR0Y/SEX6qrmKlfY9tme/utMskeEt/AERz+m6+JG/4YqHLONoWU/wB9l1T3NkrysgOcEHHI8+ojrFc9jaNGDqlklz2uIhjzDhov45qpWW6dxHBdR4j78qxqusAYRZCWdljGsuWCliCxHM55LWkMMXDu6PUF1pqK6wNQyU+UBnwfP1V9IZlcBlIZT1EEEH5iKqg3PbuVlwgcytOIS3eMccyCE4XqMRMRwMdI8jgVO7EtmRH1xRQlnZgkRyMYUZY4ALnGTgY5gc8EkCRryrg5wRy5HzHAOD9BH11xbY2bxhHyGY5YpRkkAaJAT1dZ06sA+P6arGzN1biCK8XRDKZ1ZcSPgOxNy+pyqBtDGSMFCSebnPPLAW5toRggGRASusDWuSvygM9Xnr6wzq4yrBh41II+sVUJNyNdk0eNMrEsQWTRqMjkuFVNI6MkgC6cdLnqIzVnsrDhRcMOx8LpaYlbJJOcIipkZ+T2c80Bxb0XpitpGHWqsw+cKTWHbFTFvD50Vj52YamP0kk/TWrb57MkW0lzdTt0H5FbXHgnxQA/jWXbIHveH0cfqCqea4G9zTfTvEevRDoxVk9iu5KXl5GPBZYJMfvESIT9IRfqFV7FSe4Fsz7RuNMskfeoOaCI56U3XxI2/DFQ5ZxtC0n2+y6p7mzUqK9p5fLLj7Np+RT2nl8suPs2n5FaQwpK0qK9p5fLLj7Np+RXZY2jRghpZJc9riIEeYcNFH15oDppSlAKV5cnBxgnsBOBnsycHH1VGd03n7C3+9S/8agJWlRXdF5+wt/vUv8Axqd0Xn7C3+9S/wDGoCN9kD4FP6OT1GrJdljvEPo4/UFaXvzPcmzm1xQAcOTmLmRjjQew24z9dZvsod4h9HH6gqmm2Fppvp7HE7J7n3xU37GfxhdfwW/+9UPipHcB5BtC64SRt3u3zrlaPH6bGNMb5/Cocs4+hZT1fK6p7mx0rlsZJSDxkjQ9miVpMjzlo0x+NU7ZW3Ls2900hk4mlTHiJmKOVkaRMcIdNVUHRhwDpAZ9WK0phy90qlA3Xc7TcSUgOyhgrcXuYTmMuIdOl34XfA2nUdI5HOKsO78weNtLzSIHYK8y6WIwudJIBZA2oBiOeO0YJAlKVH7YaQCMxNjvsQcBNZaMyKrD90YOS2DyHZ1iFsNt3fvsyW8uvK9zwkRBT3tiEEquVPgamZiOb4HYKAtVKosovmsuNxJRMoZMFdDsRNJHnhJrRQQUfUAxUJyyDVs2ZDIkID85Ol1ymQdZwOIY1OOr9Xl5+0CK35+CS/wP6hrINjj3vD6OP1BWn75z3JtJdcMAGh+q5kJ8E9htxn66zLY497Qejj9QVTzbA00v09xH9kOnFTXsb/GNz6K39aaojFSG4byDaNxwkRjwoM65Wj/Wm6tMb5/CoUs4+hZz1fK6obJSorui8/YW/wB6l/41O6Lz9hb/AHqX/jVpTDkrSorui8/YW/3qX/jV2WMkpB4yRoezRI0gI85aNMfjQHTSlKAUry74BPPlz5Ak/QBzP0VG+6OP5Fz9zu/yqAlKVF+6OP5Fz9zu/wAqnujj+Rc/c7v8qgIz2QPgU/o5PUasq2UPe8Po4/UFaNvztuN7OYBZx3uQdK1ulHgHtaIAfTWd7JHveH0cfqCqabYW6mk+n8b+yHRipj2NvjC69Hbf71RWK7twr1YtoXWoOcx2/gRSy/tuvhI2PpqHLOPoWM8Xy2qe5sNK5rLaCzAlRIMcunFLF9QkVc/RUSu8cgiupHiTEDaFKSlhI4AyMlBpAYhScHmG8XPSmKJ+lVUb3S6STAMiTufwn4Zl4xtw3G0aQnE0jB6eCTg4GZ7ZtxIwYSiMOjFTw3LL4KsDzAKnDDon8QRQHZSuPad+YRGQhcPJHGekq6A7BdZzzOCRyHj7OuoX3XssV7I8I02ylhocuHYGQGIsEwJBoXUF1aeIB1jmBZqVT599ZlgaXufOnUCO/YDK7xnJ4eQdSqNGNR18sjBNi2ZetJCJJBg9LIEcqnAJHgSKr55fJ59maAit+fgkv8D+oayTYw97Qejj9Ra0vfPbkb2koCzjoP12t0o8E9piwKzbYw97Qejj9RapptgaaT6fxv7IdWKlvY6+Mrn0Vv601RmK7dxr1YtpXGoOcxQeBFLL+tN1iJWx9NQpZx9Cyna+V1Q2KlRfujj+Rc/c7v8AKp7o4/kXP3O7/KrTGJJSlRfujj+Rc/c7v8quuyv1mBKiQY5dOKWI/QJFUn6KA6aUpQCvzFftfmaAYpimaZoCs+yAPeU/o5PUasu2SPe8Po4/UFalv+M2U/I/o5Oz9xqy/ZA97w+jj9RapZthbqaOQ439kOnFSnscj/Ebr0dt/vVG4qU9jlf8Ru+R/R23+9UOV8fQsJ2vltU9zVsVyy7JhdCjRoUJkJUqCpMmviEjt1a3z/Ea6s1GW+8sEkckiueHFzZijgEc+a5Xpg4ONOc9nWM6Yxh0jZUXBMPDThEEFCAVIYktkHrJJJJPWTmvVhs6OBNESBFyWIHaxOSxPWST2mo8b2W+kvl9IJQ97fIkBI4JXGriZGNGMkkeMZkLDaCzKSodcEqVdGRgRg4KsPEQc9RBFAfaWFXADAEAhhnxqQwPzggH6K4It27ZFZRCmls5XGV5h1PRPIAiSQH+M11Xm0I4dHEYLxHWNM9bO3UoArjg3lt3WZw/RhBZyUcDQNY1rkdNcxyAFcg6DigOlNkxLFwhGvD69GMgktrJOeslueT2111BvvlbBC5Z9Iyp71JkOC4MZXTnXlH6OOzzipa0uhIgYK65zydSjcjjwTzoCC35HvSX+B/UNZRsUe9oPRR+otaxvwM2c3I+A/Z+4aynYg97Qeij9RapptgaaKQ439kOvFSfsej/ABK59Fb+tNUdipL2PV/xO55f+K39aeoUs4+hZTpfLaoaximKZpmtMYsYr9r8zX7QClKUB5dAQQQCDyIPMEHsIqN9y1p5LbfyIv7alKUBF+5a08lt/wCRF/bT3LWnktv/ACIv7alKUBSN+93bZLOYrbwKRHIQRDGCDoPaBVC2QPe8Po4/UWtN9kD4FP6OT1GrNdkD3vD6OP1Fqlm+FupoZFjf2Q6MV1bkbNim2jc8WOOTEdvjWivjPGzjUDivhUh7Hvxldejtv96ocr4+hYTlfLaoabZbNigBEUccYPMhEVMnxnSBmoGz3EjiiliSRlWQKh0pGpCoJNBPR6ThnyXPNtCg8uuz1+ZrTGOIT3Jx8EqT30sZOOFQSCQz90AjkeiJMYU5GBg555kdm2bxq3ElaVmYsWICgZAAVVXkqgAcufaSSTX27qTUF1LqI1BdQ1FerVjrx569o4IyCCPGOYoD5XloJVAJIw8b8u0o6uB8xKioH3FLwpouM+iVODjSnRhHGKx9XPDTHJPWFAPbmy1+A0BX03Jg7lMBC9LVlxFGpCtKZWjVcYWPJI09WDU1b2EccfDSNFj5jQqKqc8k9EDHPJ+uvTXaBgpdQxBYLqGSo62A6yOY517RwRkEEeMc6Ap2+m7lqlrKVt4FIR8EQxg+Ce0LWXR7YjtbO2aXVhkjUaV1c+GD/pWw79fBJv4H9Q1klrtSK3s7d5nCKY4gCcnJ4Y5ADmaqJmlUYlK77kL2TLsrEWtNyb1uT0OFd/rUnGZOvH6M9dWvcvZsU20rgSxxyARW+NaK+MtNnGoHFUh9k8dLlIZYnaSaO5ADEYjOGGcjxeKtA3B+M7n0Nv689cbGyG2Omxkt+nRDvb4kV9nd4lFSqUp3cma5IuponuWtPJbf+RF/bT3LWnktv/Ii/tqUpV6Zsi/ctaeS2/8AIi/trrstmxQAiKOOMHmQiKgJ6snSBmumlAKUpQHl1yCASM9oxkefnyqM9p5fLLj7Fr+RUrSgIv2ol8suPsWv5FPaiXyy4+xa/kVKUoCk787OkWzmzczMOHJyZLbn0DyyIQfxrNp4pG2biLPEMCaccjnQvIefGa1j2QPgU/o5PUastyo2epd2jXgpl0zqUaF5jA66p5mtPD7/ANF5J/8A07f2U7Z2z5WuIZBFOp4kaJqyNEESASa/4sj58NWm7k2zPtG60yvH3u38FYmz+m/aI34YrNre8i7pthb3l1OWlUOjs+NHaeYA5eLnyz1VqPsf/GV16O2/3q+wVX7htclzz6ny0bKWZ1P+k5ovJcvlxpdjaNGDqleXPa4iGPMOGi/jmqpZ7t3EdvdRKgAmGAHljJ1YkLkyJGpKOSiDUCwyxPiq60q3KQp43QbuVgFUOZWmEBYcLRx2cQEheQMJaIgZUazyI653YNqY0fMMcAZ2YRoQcDCjLYGkMSCSF5c+05Jk6UAqkW+61wndwUKBcI8adMKdRN1JxXZQSxJljTOAwGeR0gtd6UBSpdymezmTSI3kdmWIFDHGpdtK+CVyEeTkBpy5GDVp2fs0QQ8NWPLV0tMSnLEnOmNFTIz8ns55rspQFM3z2bItpLm6mYaH5FLX5J8UINY9tgEWViymFSgiYcY4Q95wVwevNbjv18Em/gf1DWOzIxsbXRbJcnRF0HKgL3odIauXm+mquYLRYa9V9OpcSxKtiJ0T16EFum6QTB5ri1GmMwqI3yTmTX0ifF1DzY8VaJubbM+07jTK8febfwVibPSm/aI34Yql7E2Az3TSzWcMEfDChOg4MmoEOAOQOMjPLs66vm4fxpc+ht/XnrhZ3NdakVF306exItLXNsaoqbq7r6/s0H2ol8suPsWv5FfvtRL5ZcfYtfyKlKVdmfIv2ol8suPsWv5FddlatGCGleXPa4iBHmHDRR9ea6aUApSlAeXJwccz2AnAz8+Diozum7/YQfen/IqVpQEV3Td/sIPvT/kU7pu/2EH3p/yKlaUBSN+bi57jm1wxAcOTmLljjoHsMAz9dZwyyi1hZJY4o1gBfWmoZ4S6W+YeLtrV/ZA+BT+jk9RqyW+lhOz44ZZkiMsCBSxA5hF547QDiqmZXw+68q/ouZUtEidk50/ZE7O2xJ3TDGbyFtehtItyupWAYLqx0SR/7FXvcySRdpXXDRH73bZ1SmPH6bHVG2fwrOtl2KtNFqu7VmaZJXCHmeGAsUaDHnbPV2ddaduF8Z3Xo7b/AHq52dGpaUpkvKnsh7tLnLZl2s051z6qaTZSSkHioiHs0SGTI85KLj8arMW8VzwL1pI5IpVbvKtEpKLwEcqugsJWXEjE8wScDPIVcKVdFGUoXF13O0/FcqrsgkC5c2wnMZl4AXQ7cPvofTz0DAIODYd37kSRuVlkmUOyrJIgUsAFzpIVQ6htQDYGcduMmUpQCqy20JIxeyPNKI14iQ5hV2DpE8ryKqopcA5RVOc8E8zqFWalAUSSe8azadJizDUE0spcKXKhXCIYmk6SEuFOnRgahktbdmRypCBIdUnS65A+eZ0jWI05Yx+py8/b3UoCmb53Fz3JLrghA0PzFyx/VPYYBn66yfakdsdnWpug5UJFoVM6mcxAAADr5ZraN+vgk38D+oaxXakscdnYSPIYzHwGU6C4OIhqUgDllc86q7fih0zW6+4tpctGxLrkvuOHcaK3N3I9tqVDFjhy54oOsZIxlSnIdpINX7dCSRdp3HDRHPBt86pTHjpTeKNs/hVE3C4bTsRPxHSIoqiNkVY+LrOWYDJ1N+J+jRNxvjS59Db+vPXCD+bzu5/6SI/4PK/l/hf+6bv9hB96f8indN3+wg+9P+RUrSrsoSK7pu/2EH3p/wAiuyyklIPFREPZokMmR5yUXH4100oBSlKA8u+ASeznyBJ+oczUb7pIfFN91ufy6lKUBF+6SHxTfdbn8unukh8U33W5/LqUpQFJ3627E9nMBxQeHIOdvcL+oe0x4FZxfKi7NWVoo5WigQqHQOAdC+Ps6iceKtW9kD4FP6OT1GrILzaMwjsbaAJrniUszjKiNIlLDHUcjPYerz8qmYoqrDpmv8Xr+i3lrkakSuSfzWifsgNjXuiaLPckjGdE6EUSnTJGjhkKqCNBJBPjrS9z75ItpXWvVzjtsaY5JOrjfs1OPpqn3mzksL23kjgh4UrCHkDxEkYt0lz1AjA+g9WavG4vxndejtv/AHNXKzPa+0Nc1Nyop0tTXMs7mOXeip7/ADQ0iy2ikwJTXy5HXHJH9QkUZ+ioiLettFyXhKtAqMF151iQNoGoqB1jBZdS9eGbBAsNRUe69sqMghXQ3IrzIK6WQJgnkgVmAUchqOAKuykIv3WS4LcEcpDbldTaTLxjAGE+MBOJpGCurDZxy0me2dcSOrcVUV1bSQknEXGFYHJCkcmHIgH5xgn89p4eCYOGpiIIKnJB1EsxJPMsWJYk88nOc172fs2OBSsS6QSWPMkszcyzMxJYnxkk8hQHTUFZ71qe6TMvAW31MdfEDGJWkXi6WQDSeGSCpbOfmzO1HwbBgRmZYwGY6jzJ5985YJwB3yQ6erLk4yaArzb8ubc3CQgovEUoWLHUsskXOSMMoIKLlAGJ4nLOOlY9mX7SQiR10npZAEvUCR4MiI/Z8n5s16Gx4REYhGgjJLFAMKWL8QnA/e512UBTN89vRPaSgcUHQ/Xb3C/qntMeKzKe8kisbUxPboSkQJuG0qRwhyB8f+ma13fr4JN/A/qGshu0BsLTNr3V0IuhkDT3kdPmD8301UzKlYdc1+by3liqiRKZfLji2Fde+2nubqyyYxEEhmXB6erJyesdXb11c90r5ItqXBfVzht/Bjkk6nn/AGanH01R9gbvCa6aSSxWCERgBWIfMocEOvi5ZB7OXnrQNyfjS59Db+vPXCzbP3SUy6bum472na+1WufXf/NC/e6SHxTfdbn8uv33SQ+Kb7rc/l1KUq9KEi/dJD4pvutz+XXXZbQWYEpr5cjrjkj+oSKM/RXTSgFKUoBTNeXQEEEZB5EeMHsqN9y1p5PD9haAlM0zUX7lrXyeH7C09y1r5PD9haAjd/1Jsp+R/Rydn7jVlc27a3dranW8UsccZjkQ4Zcxrn5xyHi6q0Pfvd22SzmKwRAiOQghAD4Bqq7FHvaD0UX9NapZs9zEY5q795cyprXq9rrqIQlhuawmSW5uZLho+aKw0qp+VjJyfq6hVs3FX/E7vl/4rb/fr54r5bqbNim2nc8WNXxFbY1AHGTN46iS2K6JaKuyX5uJcxhth2ejc/l5rNRkG8du6SOsnRiGpiVdeh0sOuoDWpKsAy5B0nGa6rLZsUAIijVAeZ0gDJ+ioSHdNxDNG8+ppiS0vD763JtOoszA6WKkKAFAXAABrSmbOv3WQY1ZbQMqW0NykGRwimNYk5EadPWMdZAMhYbQSdSyauRKkMjxsrDBwUcAjkQermCD21Ge5VeAULd9LmbjBFDCUz90AgHPRD46JJ5DBJyTUjs21eNW4kplZmLE6QiqOQCIgzpUADrJOSTnnQHXUdBvBA/FxJyhBaQlWUBQXUsCwAZcxyDUMjKHxVI1W33O1m6LzE90oYXIjQMYtM4UMepnXigBsdUYGOZJA6pd7YFXUeJo7W4UnRbpYQoRr1HQ2AF7POMylpdCVAyhwDnk6PG3I48FwCPqqDXcuM2rwNpOssSyxqqqGk1lETJ0J1jTn9ZvGamrewjjj4aIqx8+gqgLzyTyHLnk/XQELvwpNnNyPgP2fuGsa2pZtLY2C6ZGiPc4mWPOShjAGcc9OcZrU99N3bZLSUrBECEfmEA/VNZbtgQ+11kJ2uACsQUW+NZbg9XMHIxmquYYodM19C0sGGJXI4PY7sZEmbTHKkXDKvrBCtNxTgoD+5/r4xWibkr/AIrc8v8Aw23rz1luzTbd0cEe2PfFTpOwyDxlI6OnkvRGWz2kY7a0ndjZ0c21LgSor4ht8agDjLz+OuMFF+72l5ovsdYyp9orU5KhrNfuai/cva+Tw/YWnuWtfJ4fsLV0UxKZpUX7lrXyeH7C112WzYoARFGqA8yFAGT1dlAdNKUoBSvLjIIBwfHy5efnUZ7Vz+VyfyoP7KAlaVFe1c/lcn8qD+yntXP5XJ/Kg/soCN9kD4FP6OT1Gqj7EHvWD0UX9NatO/VhMtnNm5dhw5ORig59A8shM1WNiD3rB6KL+mtUU5ws1LqUYnaHXive5Pxpdeitv9+vzFfDdW3dtqXWiVo+9W2cJG2f03y1OPoqFKePopMmnA1NXpXNY2zoDrlaXPUWVFx5ugBUHc7ImFvdxoCxmkkZcynwWiU4LMSQGZWXHYGHYK1RmSxcddWnUNWNWnI1aQcZx14yQM+evYNU0bpP3K2FwxkaUW5ZQnC47MINQB0gwM0eAdA145jmZ7d+14cb94W3UuzLErA4XCjJCdBWYgtpTI59pJoCUpSq7tDZMvCvkiBJueJoJlPRLWujVliSo1qAAvIZyBjNAT5nUMF1DUQSFyNRAwCQOsgZH117zVEXcmRrGSM5EjM5VG4PJDK5XUFBjUhJJBoXoYwMHnm3bN2WLeERIerVgiONObEnOiNQvb4ueOdARO/XwSb+B/UNZ9sKEG0tSQCViiIJAODw1GR4jVx3z2fMtpLm5dhofkYoPkntCZqp7vj3pbehi/prVHOcDO6lzKcTjr4I1asDVjTqwM4znGevGeyve5vxrcehtvXnr9xXw3Zgdtq3GiUx95t8kJG2enP8tTj6KgypfMaKTZnwNTV6VFe1c/lcn8qD+yntXP5XJ/Kg/srVGZJWlRXtXP5XJ/Kg/srssrZ0B1ytLnqLKi483QAoDppSlAKV5cnBwMnsGcZPiz2VGd23XkyfeP8AroCVpUX3bdeTJ94/66d23XkyfeP+ugIz2QPgU/o5PUaqXsMe9YPRRf01qy79XdwbObVbqBw5OYnBx0D2aOdVzYY962/oov6a1RTrCzUuZTicdmK/Ny/jS69Fa/8AueveK5d2JZF2pdcOMSd6ts5kEeOc37pzUGU/kaKS5nwdTVaVy2U0jA8WMRnsAk4mR8+kYqpWW803c1wzSapBGjDvWOFOwlaaAKB0uEiK2k5bnzJyK1Zmy70qld3XXc7T8UlFdkEoAb3uJzEZ+Cq6HITEocciE5DScNYd37sSRsRM06h2VZWRV1AAZwyALIA2oa1AHLHMgkgSlKVSYN5pwt4S2pkjkKLw/wBHOrXWIQFGX73Cj4OSc5zh1FAXalUWe+uzayzxzFwjPHFINA4icQoH0BCjEkrh9OO95AwSGtmzElWEcXLSdLrZDnmdI1JGi9WP1froCK36+CTfwP6hqi7vD3nbehi/prVq3zu7g2kuq3UDQ/MXAOOiezRzqr7vD3nbehi/prVFOcDO5cSrE47sV53P+Nrj0Ft689fTFcm7ksi7VuOHGJDwLfOZBHjpz/unNQZT+RopNmfA1NWpUV3bdeTJ94/66/e7bryZPvH/AF1qzNEpSovu268mT7x/1112U0jA8WMRnsAk4mR486RigOmlKUApSlAKUry74GaArXsgfAp/Ryeo1U/YY962/oov6a10bzbSbaU8kCkrawnRKVJBmlxkwhhzEagjURzJOnqBr7RxBQFUAAAAAdQAGABWam8djnJDbel5eS2E5qK9blGK+e53xrdeitf/AHPX2xUfeWciSi5tjpuFAGCehMgyeFIPpOG61J8WRUKXx2wYyOfdcS7bCdFhUbeavSordvbyXtukyZAYc1PhKwJVkYdjKwIPzVK1sjMClKUApSlAKUry7YGaAr2/XwSX+B/UNUnd0e87b0MP9Na696dqNtG4e2RittCdM7KcNLJgHgKw5qigjWRzJIXx19YoQihVACqAAByAAGAB9FZucR2OVIaXpeXkshOaivW5Rivlul8bXHoLb156++Kj72xdZBcWzaLhAAMk6JUBJ4Uo7VOThutScjxVAl8dsGMjn3XEu2w3RYStbeavSondjb6XtukyAjVkMp8JHUlXjbzqwI+ipatmZgUpSgFKUoBSlKAVEb0bQ4FtI/yUZvsqT/pUvUFvfa8S2kXsZWX6wR/rQFD3XttFnADzZkWRj2l5BxHJ+dmNSmKit0rniWcOfDjUQuO0SRd7YH6Vz9IqYxWCj1SI7avqprISpsJS6h4xTFe8UxXE6VG4M/Dvb6EeCWiuFHiMqFX+to8/OxrQqzfcAcW9vJx4JdIFPjEKkMR5uIzj/LWkVurLXwGbV9EMrHp4rqZilKVJOIpSlAKi94r7gwO/yVZvqBP+lSlQu9Vvrt3XsIIPzEYoDP8AdWDTZwE82dBM57S8vfXJ/wAzGpXFRO6E+qziU+HEOA48Txd7OfnAB/zCpnFYKPVIrtq+qmshKnhtpdQ8YpiveKYridKnncWfhX97CPBbg3AHiaRWjf6zED85NaJWa7iji395MPBBjt1Pj4QYuftyFf8AIa0qt1ZK+AzavohlrRTxXUzFKUqScBSlKAUpSgFfC8g1oRX3pQGP7ZspdnXLzRozwykGWNfC1AYEqDtbGAV/WAHaKlNm7WiuV1QyK47cHpKfEynmp8xAq/bQ2UswwRVF2x7FkUr69A1fKGVb7S4P41V2uWstDttFovqTrPbHQk2V3ofdjgZPIDrJ5AfTVdvdvNcsYLE6mPRecc44h26W6nk8QHIHmTyxXdF7EsbEcQNIB2SSSSD6nYirtsXdWO3AAUDHUAMAfRUezydjHbURa9DrFmDnJRqUPzdDYC2kCIowFAA/+k9pPWT56sFfgGK/avCsFKUoBSlKAV8buDWpFfalAZBtywl2fdPPEheKTHGiXwiRyEqdmsDkR+sAO0CpLZm14bldUMiv4wPCU+JkPSU+YitA2hstZhgiqLtn2LYpX1aBq7GGVYf5lwfxqrtktZaF20WjvUm2e2Ogps3ofZuQyeQHaer66rt9t83DGCxOtz0XnHOOEdpDdTyeJRyB6+rFd0XsSoxHEDuB2SSSSD6nYirrsTdSO3AAUDHUAAAPmFR4EnYx21EWvQ7RZg5yUYlDzubu+tpAiKMBRjn1ntJJ7STkk+M1Yq/FXFftXhWClKUApSlAKUpQClKUApSlAKUpQClKUApSlARe27wwGGTURGHKyDsKsjYJ+Zwv11CWe2Zl0pK41xl5ZCx0gqyI0cZIBONU6qMAk8LFWi8skmQpIoZDjIPbghh1ecCvlPseJ2dmQFnCKxyQSEYsnMHkQTkEc+rxUBD228M0sqqkcYGm41B2cHXE0QBGUyBiReRAPM+IZ92m3ZzHakxxM06o2FkcHBAZ308PAUKQevrIHPIzJw7EhRlZUwVLMDqbOXADZOelnSuQc8wDXyi3cgQgqrKVAUYllGFDFguA3g5PV1UB0KpKa9R1EauvkOWcY6sV+C5bDHo4XB7c4IBx+PX+FfY2o8+Pk55fV/pRrVTnr6XX0jUfYfyOlUIvac04kYR69OFxhAQT288VKa2z4Ix49XZ48Yr4zbKRzk6s+MOwzyAGcHn1V4OxYyQcvy//AKP/APakHM76VwnY6YxmTt/8jjGceI+ai7IQAjMmCc/pG5eYHNAd1K4TsdPHJ/Mfl83OvrbbPWM5XV4ubMR9RNAdNKUoBSlKAUpSgFKUoBSlKAUpSgFKUoBSlKAUpSgFKUoBSlKAUpSgFKUoBSlKA//Z"/>
          <p:cNvSpPr>
            <a:spLocks noChangeAspect="1" noChangeArrowheads="1"/>
          </p:cNvSpPr>
          <p:nvPr/>
        </p:nvSpPr>
        <p:spPr bwMode="auto">
          <a:xfrm>
            <a:off x="155575" y="-1173163"/>
            <a:ext cx="1866900" cy="24479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30" name="Picture 6" descr="https://encrypted-tbn3.google.com/images?q=tbn:ANd9GcS94y04T8tqV5VrL76ESW2ZKmTnoJ2mIyKd9xpej19FqIp8hZmsvQ"/>
          <p:cNvPicPr>
            <a:picLocks noChangeAspect="1" noChangeArrowheads="1"/>
          </p:cNvPicPr>
          <p:nvPr/>
        </p:nvPicPr>
        <p:blipFill>
          <a:blip r:embed="rId3" cstate="print"/>
          <a:srcRect/>
          <a:stretch>
            <a:fillRect/>
          </a:stretch>
        </p:blipFill>
        <p:spPr bwMode="auto">
          <a:xfrm>
            <a:off x="1066800" y="3276600"/>
            <a:ext cx="2352675" cy="1943101"/>
          </a:xfrm>
          <a:prstGeom prst="rect">
            <a:avLst/>
          </a:prstGeom>
          <a:noFill/>
        </p:spPr>
      </p:pic>
      <p:pic>
        <p:nvPicPr>
          <p:cNvPr id="1032" name="Picture 8" descr="http://www.windows2universe.org/earth/images/precipitation.gif"/>
          <p:cNvPicPr>
            <a:picLocks noChangeAspect="1" noChangeArrowheads="1"/>
          </p:cNvPicPr>
          <p:nvPr/>
        </p:nvPicPr>
        <p:blipFill>
          <a:blip r:embed="rId4" cstate="print"/>
          <a:srcRect/>
          <a:stretch>
            <a:fillRect/>
          </a:stretch>
        </p:blipFill>
        <p:spPr bwMode="auto">
          <a:xfrm>
            <a:off x="5410200" y="2743200"/>
            <a:ext cx="2057400" cy="274320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0"/>
            <a:ext cx="9677400" cy="584775"/>
          </a:xfrm>
          <a:prstGeom prst="rect">
            <a:avLst/>
          </a:prstGeom>
          <a:noFill/>
        </p:spPr>
        <p:txBody>
          <a:bodyPr wrap="square" rtlCol="0">
            <a:spAutoFit/>
          </a:bodyPr>
          <a:lstStyle/>
          <a:p>
            <a:r>
              <a:rPr lang="en-US" sz="3200" b="1" u="sng" dirty="0" smtClean="0"/>
              <a:t>Factors Affecting Climate/Weather</a:t>
            </a:r>
            <a:endParaRPr lang="en-US" sz="3200" b="1" u="sng" dirty="0"/>
          </a:p>
        </p:txBody>
      </p:sp>
      <p:sp>
        <p:nvSpPr>
          <p:cNvPr id="3" name="TextBox 2"/>
          <p:cNvSpPr txBox="1"/>
          <p:nvPr/>
        </p:nvSpPr>
        <p:spPr>
          <a:xfrm>
            <a:off x="1600200" y="1752600"/>
            <a:ext cx="6232796" cy="3785652"/>
          </a:xfrm>
          <a:prstGeom prst="rect">
            <a:avLst/>
          </a:prstGeom>
          <a:noFill/>
        </p:spPr>
        <p:txBody>
          <a:bodyPr wrap="none" rtlCol="0">
            <a:spAutoFit/>
          </a:bodyPr>
          <a:lstStyle/>
          <a:p>
            <a:r>
              <a:rPr lang="en-US" sz="4000" dirty="0" smtClean="0"/>
              <a:t>L-Latitude</a:t>
            </a:r>
          </a:p>
          <a:p>
            <a:r>
              <a:rPr lang="en-US" sz="4000" dirty="0" smtClean="0"/>
              <a:t>A-Altitude</a:t>
            </a:r>
          </a:p>
          <a:p>
            <a:r>
              <a:rPr lang="en-US" sz="4000" dirty="0" smtClean="0"/>
              <a:t>P-Prevailing Winds</a:t>
            </a:r>
          </a:p>
          <a:p>
            <a:r>
              <a:rPr lang="en-US" sz="4000" dirty="0" smtClean="0"/>
              <a:t>D-Distance from Ocean</a:t>
            </a:r>
          </a:p>
          <a:p>
            <a:r>
              <a:rPr lang="en-US" sz="4000" dirty="0" smtClean="0"/>
              <a:t>O-Ocean Currents</a:t>
            </a:r>
          </a:p>
          <a:p>
            <a:r>
              <a:rPr lang="en-US" sz="4000" dirty="0" smtClean="0"/>
              <a:t>G-Great Mountain Barriers</a:t>
            </a:r>
            <a:endParaRPr lang="en-US" sz="4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228600" y="1219200"/>
            <a:ext cx="4495800" cy="5210175"/>
          </a:xfrm>
          <a:prstGeom prst="rect">
            <a:avLst/>
          </a:prstGeom>
          <a:noFill/>
          <a:ln w="9525">
            <a:noFill/>
            <a:miter lim="800000"/>
            <a:headEnd/>
            <a:tailEnd/>
          </a:ln>
          <a:effectLst/>
        </p:spPr>
        <p:txBody>
          <a:bodyPr>
            <a:spAutoFit/>
          </a:bodyPr>
          <a:lstStyle/>
          <a:p>
            <a:pPr marL="342900" indent="-342900">
              <a:spcBef>
                <a:spcPct val="50000"/>
              </a:spcBef>
              <a:buFontTx/>
              <a:buChar char="•"/>
            </a:pPr>
            <a:r>
              <a:rPr lang="en-US" sz="3200" dirty="0"/>
              <a:t>As the earth revolves around the sun it is tilted at 23.5 degrees</a:t>
            </a:r>
          </a:p>
          <a:p>
            <a:pPr marL="342900" indent="-342900">
              <a:spcBef>
                <a:spcPct val="50000"/>
              </a:spcBef>
              <a:buFontTx/>
              <a:buChar char="•"/>
            </a:pPr>
            <a:r>
              <a:rPr lang="en-US" sz="3200" dirty="0"/>
              <a:t>Because of the earth’s revolution and tilt direct sunlight hits the earth differently at different parts causing changing seasons on the earth</a:t>
            </a:r>
          </a:p>
        </p:txBody>
      </p:sp>
      <p:sp>
        <p:nvSpPr>
          <p:cNvPr id="32772" name="Rectangle 4"/>
          <p:cNvSpPr>
            <a:spLocks noGrp="1" noChangeArrowheads="1"/>
          </p:cNvSpPr>
          <p:nvPr>
            <p:ph type="title" idx="4294967295"/>
          </p:nvPr>
        </p:nvSpPr>
        <p:spPr>
          <a:xfrm>
            <a:off x="914400" y="152400"/>
            <a:ext cx="8229600" cy="808038"/>
          </a:xfrm>
        </p:spPr>
        <p:txBody>
          <a:bodyPr/>
          <a:lstStyle/>
          <a:p>
            <a:r>
              <a:rPr lang="en-US" dirty="0"/>
              <a:t>Earths Tilt</a:t>
            </a:r>
          </a:p>
        </p:txBody>
      </p:sp>
      <p:pic>
        <p:nvPicPr>
          <p:cNvPr id="32773" name="Picture 5"/>
          <p:cNvPicPr>
            <a:picLocks noChangeAspect="1" noChangeArrowheads="1"/>
          </p:cNvPicPr>
          <p:nvPr/>
        </p:nvPicPr>
        <p:blipFill>
          <a:blip r:embed="rId3" cstate="print"/>
          <a:srcRect/>
          <a:stretch>
            <a:fillRect/>
          </a:stretch>
        </p:blipFill>
        <p:spPr bwMode="auto">
          <a:xfrm>
            <a:off x="4762500" y="2025650"/>
            <a:ext cx="4229100" cy="33575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28600" y="1371600"/>
            <a:ext cx="8610600" cy="2286000"/>
          </a:xfrm>
          <a:prstGeom prst="rect">
            <a:avLst/>
          </a:prstGeom>
          <a:noFill/>
          <a:ln w="9525">
            <a:noFill/>
            <a:miter lim="800000"/>
            <a:headEnd/>
            <a:tailEnd/>
          </a:ln>
          <a:effectLst/>
        </p:spPr>
        <p:txBody>
          <a:bodyPr>
            <a:spAutoFit/>
          </a:bodyPr>
          <a:lstStyle/>
          <a:p>
            <a:pPr>
              <a:spcBef>
                <a:spcPct val="50000"/>
              </a:spcBef>
            </a:pPr>
            <a:r>
              <a:rPr lang="en-US" sz="3200" dirty="0"/>
              <a:t>Mark points farthest north and south that the sun’s rays shine directly overhead at noon</a:t>
            </a:r>
          </a:p>
          <a:p>
            <a:pPr>
              <a:spcBef>
                <a:spcPct val="50000"/>
              </a:spcBef>
              <a:buFontTx/>
              <a:buChar char="•"/>
            </a:pPr>
            <a:r>
              <a:rPr lang="en-US" sz="3200" dirty="0"/>
              <a:t>The day on which this occurs is called a solstice</a:t>
            </a:r>
          </a:p>
        </p:txBody>
      </p:sp>
      <p:sp>
        <p:nvSpPr>
          <p:cNvPr id="33795" name="Rectangle 3"/>
          <p:cNvSpPr>
            <a:spLocks noGrp="1" noChangeArrowheads="1"/>
          </p:cNvSpPr>
          <p:nvPr>
            <p:ph type="title" idx="4294967295"/>
          </p:nvPr>
        </p:nvSpPr>
        <p:spPr>
          <a:xfrm>
            <a:off x="0" y="274638"/>
            <a:ext cx="8229600" cy="1143000"/>
          </a:xfrm>
        </p:spPr>
        <p:txBody>
          <a:bodyPr>
            <a:normAutofit fontScale="90000"/>
          </a:bodyPr>
          <a:lstStyle/>
          <a:p>
            <a:r>
              <a:rPr lang="en-US" dirty="0"/>
              <a:t>The Tropic of Cancer and Tropic of Capricorn</a:t>
            </a:r>
          </a:p>
        </p:txBody>
      </p:sp>
      <p:pic>
        <p:nvPicPr>
          <p:cNvPr id="33796" name="Picture 4"/>
          <p:cNvPicPr>
            <a:picLocks noChangeAspect="1" noChangeArrowheads="1"/>
          </p:cNvPicPr>
          <p:nvPr/>
        </p:nvPicPr>
        <p:blipFill>
          <a:blip r:embed="rId3" cstate="print"/>
          <a:srcRect/>
          <a:stretch>
            <a:fillRect/>
          </a:stretch>
        </p:blipFill>
        <p:spPr bwMode="auto">
          <a:xfrm>
            <a:off x="1981200" y="3429000"/>
            <a:ext cx="6172200" cy="2901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28600" y="304800"/>
            <a:ext cx="8534400" cy="2041525"/>
          </a:xfrm>
          <a:prstGeom prst="rect">
            <a:avLst/>
          </a:prstGeom>
          <a:noFill/>
          <a:ln w="9525">
            <a:noFill/>
            <a:miter lim="800000"/>
            <a:headEnd/>
            <a:tailEnd/>
          </a:ln>
          <a:effectLst/>
        </p:spPr>
        <p:txBody>
          <a:bodyPr>
            <a:spAutoFit/>
          </a:bodyPr>
          <a:lstStyle/>
          <a:p>
            <a:pPr lvl="1">
              <a:spcBef>
                <a:spcPct val="50000"/>
              </a:spcBef>
              <a:buFontTx/>
              <a:buChar char="•"/>
            </a:pPr>
            <a:r>
              <a:rPr lang="en-US" sz="3200" dirty="0"/>
              <a:t>In the Northern Hemisphere the summer solstice begins summer, the longest day of the year. The winter solstice begins winter the shortest day of the year</a:t>
            </a:r>
          </a:p>
        </p:txBody>
      </p:sp>
      <p:sp>
        <p:nvSpPr>
          <p:cNvPr id="41988" name="Text Box 4"/>
          <p:cNvSpPr txBox="1">
            <a:spLocks noChangeArrowheads="1"/>
          </p:cNvSpPr>
          <p:nvPr/>
        </p:nvSpPr>
        <p:spPr bwMode="auto">
          <a:xfrm>
            <a:off x="0" y="5638800"/>
            <a:ext cx="4572000" cy="366713"/>
          </a:xfrm>
          <a:prstGeom prst="rect">
            <a:avLst/>
          </a:prstGeom>
          <a:noFill/>
          <a:ln w="9525">
            <a:noFill/>
            <a:miter lim="800000"/>
            <a:headEnd/>
            <a:tailEnd/>
          </a:ln>
          <a:effectLst/>
        </p:spPr>
        <p:txBody>
          <a:bodyPr>
            <a:spAutoFit/>
          </a:bodyPr>
          <a:lstStyle/>
          <a:p>
            <a:pPr>
              <a:spcBef>
                <a:spcPct val="50000"/>
              </a:spcBef>
            </a:pPr>
            <a:r>
              <a:rPr lang="en-US" dirty="0"/>
              <a:t>Winter Solstice in Northern Hemisphere</a:t>
            </a:r>
          </a:p>
        </p:txBody>
      </p:sp>
      <p:pic>
        <p:nvPicPr>
          <p:cNvPr id="41989" name="Picture 5"/>
          <p:cNvPicPr>
            <a:picLocks noChangeAspect="1" noChangeArrowheads="1"/>
          </p:cNvPicPr>
          <p:nvPr/>
        </p:nvPicPr>
        <p:blipFill>
          <a:blip r:embed="rId2" cstate="print"/>
          <a:srcRect/>
          <a:stretch>
            <a:fillRect/>
          </a:stretch>
        </p:blipFill>
        <p:spPr bwMode="auto">
          <a:xfrm>
            <a:off x="4648200" y="2743200"/>
            <a:ext cx="4343400" cy="2809875"/>
          </a:xfrm>
          <a:prstGeom prst="rect">
            <a:avLst/>
          </a:prstGeom>
          <a:noFill/>
          <a:ln w="9525">
            <a:noFill/>
            <a:miter lim="800000"/>
            <a:headEnd/>
            <a:tailEnd/>
          </a:ln>
          <a:effectLst/>
        </p:spPr>
      </p:pic>
      <p:pic>
        <p:nvPicPr>
          <p:cNvPr id="41990" name="Picture 6"/>
          <p:cNvPicPr>
            <a:picLocks noChangeAspect="1" noChangeArrowheads="1"/>
          </p:cNvPicPr>
          <p:nvPr/>
        </p:nvPicPr>
        <p:blipFill>
          <a:blip r:embed="rId3" cstate="print"/>
          <a:srcRect/>
          <a:stretch>
            <a:fillRect/>
          </a:stretch>
        </p:blipFill>
        <p:spPr bwMode="auto">
          <a:xfrm>
            <a:off x="228600" y="2743200"/>
            <a:ext cx="4267200" cy="2819400"/>
          </a:xfrm>
          <a:prstGeom prst="rect">
            <a:avLst/>
          </a:prstGeom>
          <a:noFill/>
          <a:ln w="9525">
            <a:noFill/>
            <a:miter lim="800000"/>
            <a:headEnd/>
            <a:tailEnd/>
          </a:ln>
          <a:effectLst/>
        </p:spPr>
      </p:pic>
      <p:sp>
        <p:nvSpPr>
          <p:cNvPr id="41991" name="Text Box 7"/>
          <p:cNvSpPr txBox="1">
            <a:spLocks noChangeArrowheads="1"/>
          </p:cNvSpPr>
          <p:nvPr/>
        </p:nvSpPr>
        <p:spPr bwMode="auto">
          <a:xfrm>
            <a:off x="4724400" y="5638800"/>
            <a:ext cx="4724400" cy="366713"/>
          </a:xfrm>
          <a:prstGeom prst="rect">
            <a:avLst/>
          </a:prstGeom>
          <a:noFill/>
          <a:ln w="9525">
            <a:noFill/>
            <a:miter lim="800000"/>
            <a:headEnd/>
            <a:tailEnd/>
          </a:ln>
          <a:effectLst/>
        </p:spPr>
        <p:txBody>
          <a:bodyPr>
            <a:spAutoFit/>
          </a:bodyPr>
          <a:lstStyle/>
          <a:p>
            <a:pPr>
              <a:spcBef>
                <a:spcPct val="50000"/>
              </a:spcBef>
            </a:pPr>
            <a:r>
              <a:rPr lang="en-US" dirty="0"/>
              <a:t>Summer Solstice in Northern Hemisphere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04800" y="0"/>
            <a:ext cx="8839200" cy="3444875"/>
          </a:xfrm>
          <a:prstGeom prst="rect">
            <a:avLst/>
          </a:prstGeom>
          <a:noFill/>
          <a:ln w="9525">
            <a:noFill/>
            <a:miter lim="800000"/>
            <a:headEnd/>
            <a:tailEnd/>
          </a:ln>
          <a:effectLst/>
        </p:spPr>
        <p:txBody>
          <a:bodyPr>
            <a:spAutoFit/>
          </a:bodyPr>
          <a:lstStyle/>
          <a:p>
            <a:pPr>
              <a:spcBef>
                <a:spcPct val="50000"/>
              </a:spcBef>
            </a:pPr>
            <a:endParaRPr lang="en-US" sz="4400" dirty="0"/>
          </a:p>
          <a:p>
            <a:pPr>
              <a:spcBef>
                <a:spcPct val="50000"/>
              </a:spcBef>
              <a:buFontTx/>
              <a:buChar char="•"/>
            </a:pPr>
            <a:r>
              <a:rPr lang="en-US" sz="3200" dirty="0"/>
              <a:t>This is another sign of changing seasons</a:t>
            </a:r>
          </a:p>
          <a:p>
            <a:pPr>
              <a:spcBef>
                <a:spcPct val="50000"/>
              </a:spcBef>
              <a:buFontTx/>
              <a:buChar char="•"/>
            </a:pPr>
            <a:r>
              <a:rPr lang="en-US" sz="3200" dirty="0"/>
              <a:t>Occurs 2 times a year when the days and nights all over the world are equal in length.</a:t>
            </a:r>
          </a:p>
          <a:p>
            <a:pPr>
              <a:spcBef>
                <a:spcPct val="50000"/>
              </a:spcBef>
              <a:buFontTx/>
              <a:buChar char="•"/>
            </a:pPr>
            <a:r>
              <a:rPr lang="en-US" sz="3200" dirty="0"/>
              <a:t>Marks the beginning of Spring and Autumn</a:t>
            </a:r>
          </a:p>
        </p:txBody>
      </p:sp>
      <p:sp>
        <p:nvSpPr>
          <p:cNvPr id="35843" name="Rectangle 3"/>
          <p:cNvSpPr>
            <a:spLocks noGrp="1" noChangeArrowheads="1"/>
          </p:cNvSpPr>
          <p:nvPr>
            <p:ph type="title" idx="4294967295"/>
          </p:nvPr>
        </p:nvSpPr>
        <p:spPr>
          <a:xfrm>
            <a:off x="0" y="0"/>
            <a:ext cx="8229600" cy="1143000"/>
          </a:xfrm>
        </p:spPr>
        <p:txBody>
          <a:bodyPr/>
          <a:lstStyle/>
          <a:p>
            <a:r>
              <a:rPr lang="en-US" dirty="0"/>
              <a:t>Equinox</a:t>
            </a:r>
          </a:p>
        </p:txBody>
      </p:sp>
      <p:pic>
        <p:nvPicPr>
          <p:cNvPr id="35844" name="Picture 4"/>
          <p:cNvPicPr>
            <a:picLocks noChangeAspect="1" noChangeArrowheads="1"/>
          </p:cNvPicPr>
          <p:nvPr/>
        </p:nvPicPr>
        <p:blipFill>
          <a:blip r:embed="rId3" cstate="print"/>
          <a:srcRect/>
          <a:stretch>
            <a:fillRect/>
          </a:stretch>
        </p:blipFill>
        <p:spPr bwMode="auto">
          <a:xfrm>
            <a:off x="1524000" y="3514725"/>
            <a:ext cx="6172200" cy="3086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 Water Vapor</a:t>
            </a:r>
          </a:p>
        </p:txBody>
      </p:sp>
      <p:sp>
        <p:nvSpPr>
          <p:cNvPr id="4099" name="Rectangle 3"/>
          <p:cNvSpPr>
            <a:spLocks noGrp="1" noChangeArrowheads="1"/>
          </p:cNvSpPr>
          <p:nvPr>
            <p:ph idx="1"/>
          </p:nvPr>
        </p:nvSpPr>
        <p:spPr/>
        <p:txBody>
          <a:bodyPr/>
          <a:lstStyle/>
          <a:p>
            <a:r>
              <a:rPr lang="en-US" dirty="0"/>
              <a:t>vapor condenses as it rises and cools forming precipitation</a:t>
            </a:r>
          </a:p>
        </p:txBody>
      </p:sp>
      <p:pic>
        <p:nvPicPr>
          <p:cNvPr id="4101" name="Picture 5" descr="condensation-blog"/>
          <p:cNvPicPr>
            <a:picLocks noChangeAspect="1" noChangeArrowheads="1"/>
          </p:cNvPicPr>
          <p:nvPr/>
        </p:nvPicPr>
        <p:blipFill>
          <a:blip r:embed="rId3" cstate="print"/>
          <a:srcRect/>
          <a:stretch>
            <a:fillRect/>
          </a:stretch>
        </p:blipFill>
        <p:spPr bwMode="auto">
          <a:xfrm>
            <a:off x="4267200" y="2971800"/>
            <a:ext cx="4572000" cy="33623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TotalTime>
  <Words>939</Words>
  <Application>Microsoft Office PowerPoint</Application>
  <PresentationFormat>On-screen Show (4:3)</PresentationFormat>
  <Paragraphs>92</Paragraphs>
  <Slides>22</Slides>
  <Notes>18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The Wonderful World of Weather</vt:lpstr>
      <vt:lpstr>PowerPoint Presentation</vt:lpstr>
      <vt:lpstr>PowerPoint Presentation</vt:lpstr>
      <vt:lpstr>PowerPoint Presentation</vt:lpstr>
      <vt:lpstr>Earths Tilt</vt:lpstr>
      <vt:lpstr>The Tropic of Cancer and Tropic of Capricorn</vt:lpstr>
      <vt:lpstr>PowerPoint Presentation</vt:lpstr>
      <vt:lpstr>Equinox</vt:lpstr>
      <vt:lpstr> Water Vapor</vt:lpstr>
      <vt:lpstr>Types of Precipitation</vt:lpstr>
      <vt:lpstr>PowerPoint Presentation</vt:lpstr>
      <vt:lpstr>PowerPoint Presentation</vt:lpstr>
      <vt:lpstr>PowerPoint Presentation</vt:lpstr>
      <vt:lpstr>Landforms</vt:lpstr>
      <vt:lpstr> Large Bodies of Water</vt:lpstr>
      <vt:lpstr> Elevation</vt:lpstr>
      <vt:lpstr>Air Movement</vt:lpstr>
      <vt:lpstr>Pressure Systems</vt:lpstr>
      <vt:lpstr>PowerPoint Presentation</vt:lpstr>
      <vt:lpstr>PowerPoint Presentation</vt:lpstr>
      <vt:lpstr>PowerPoint Presentation</vt:lpstr>
      <vt:lpstr>PowerPoint Presentation</vt:lpstr>
    </vt:vector>
  </TitlesOfParts>
  <Company>Eanes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Wonderful World of Weather</dc:title>
  <dc:creator>EISD</dc:creator>
  <cp:lastModifiedBy>Windows User</cp:lastModifiedBy>
  <cp:revision>18</cp:revision>
  <dcterms:created xsi:type="dcterms:W3CDTF">2008-09-12T20:14:41Z</dcterms:created>
  <dcterms:modified xsi:type="dcterms:W3CDTF">2015-09-14T17:18:27Z</dcterms:modified>
</cp:coreProperties>
</file>