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307" r:id="rId19"/>
    <p:sldId id="308" r:id="rId20"/>
    <p:sldId id="309" r:id="rId21"/>
    <p:sldId id="275" r:id="rId22"/>
    <p:sldId id="310" r:id="rId23"/>
    <p:sldId id="277" r:id="rId24"/>
    <p:sldId id="278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ECA0-56F6-1D41-B62C-7DD85D2C890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E625-B551-5A46-B04C-38330D69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South facing slopes are the best for farming in the Northern Hemisphere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In mountainous areas where winds are strong and most land is steep and rugged the floor of the river valley may provide the only protected level site for a village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Hilltop religious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It is an important resource.  Waterfalls.  Low east facing cliff paralleling the Atlantic Ocean from New Jersey to Carolinas.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Allows easy access to fresh water.  The water is deeper and land less likely to be marshy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The flow of traffic is concentrated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By Ernest Burgess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 study of Chicago in the 1920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s.  Divides city into 5 concentric zones defined by their function.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Central business district (financial, retail, theater)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Residential deterioration and encroachment by businesses and light manufacturing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Independent workers homes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Middle class residents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Suburban ring/commuter zone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By Homer Hoyt.  Pie shaped zones because of transportation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The Central Business District (CBD) is losing its dominant position as the single nucleus of an urban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E625-B551-5A46-B04C-38330D69E4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708C-240B-FE49-A5FF-B7B57E18F41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E0F9-561E-4447-8034-26C678F1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Urban Geography:</a:t>
            </a:r>
            <a:r>
              <a:rPr lang="en-US" sz="6600" dirty="0">
                <a:latin typeface="Times" charset="0"/>
              </a:rPr>
              <a:t/>
            </a:r>
            <a:br>
              <a:rPr lang="en-US" sz="6600" dirty="0">
                <a:latin typeface="Times" charset="0"/>
              </a:rPr>
            </a:br>
            <a:r>
              <a:rPr lang="en-US" sz="6600" dirty="0">
                <a:latin typeface="Times" charset="0"/>
              </a:rPr>
              <a:t>Site Factors for Cites;</a:t>
            </a:r>
            <a:br>
              <a:rPr lang="en-US" sz="6600" dirty="0">
                <a:latin typeface="Times" charset="0"/>
              </a:rPr>
            </a:br>
            <a:r>
              <a:rPr lang="en-US" sz="6600" dirty="0">
                <a:latin typeface="Times" charset="0"/>
              </a:rPr>
              <a:t>Urbanization;</a:t>
            </a:r>
            <a:br>
              <a:rPr lang="en-US" sz="6600" dirty="0">
                <a:latin typeface="Times" charset="0"/>
              </a:rPr>
            </a:br>
            <a:r>
              <a:rPr lang="en-US" sz="6600" dirty="0">
                <a:latin typeface="Times" charset="0"/>
              </a:rPr>
              <a:t>Urban Models;</a:t>
            </a:r>
            <a:br>
              <a:rPr lang="en-US" sz="6600" dirty="0">
                <a:latin typeface="Times" charset="0"/>
              </a:rPr>
            </a:br>
            <a:endParaRPr lang="en-US" dirty="0">
              <a:latin typeface="Time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" charset="0"/>
              </a:rPr>
              <a:t>Site Factors for Settlements:</a:t>
            </a:r>
            <a:br>
              <a:rPr lang="en-US" sz="4000">
                <a:latin typeface="Times" charset="0"/>
              </a:rPr>
            </a:br>
            <a:endParaRPr lang="en-US" sz="4000">
              <a:latin typeface="Times" charset="0"/>
            </a:endParaRPr>
          </a:p>
        </p:txBody>
      </p:sp>
      <p:pic>
        <p:nvPicPr>
          <p:cNvPr id="11267" name="Content Placeholder 3" descr="2082815930102347975S600x600Q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895600"/>
            <a:ext cx="4922838" cy="3273425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990600" y="2362200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At a desert oasis</a:t>
            </a:r>
          </a:p>
        </p:txBody>
      </p:sp>
    </p:spTree>
    <p:extLst>
      <p:ext uri="{BB962C8B-B14F-4D97-AF65-F5344CB8AC3E}">
        <p14:creationId xmlns:p14="http://schemas.microsoft.com/office/powerpoint/2010/main" val="28453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Site Factors for Modern Cities</a:t>
            </a:r>
            <a:br>
              <a:rPr lang="en-US">
                <a:latin typeface="Times" charset="0"/>
              </a:rPr>
            </a:br>
            <a:r>
              <a:rPr lang="en-US" sz="3200">
                <a:latin typeface="Times" charset="0"/>
              </a:rPr>
              <a:t>(modern = after industrialization)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>
                <a:latin typeface="Times" charset="0"/>
              </a:rPr>
              <a:t>Source of Power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latin typeface="Times" charset="0"/>
              </a:rPr>
              <a:t>Ability to Trade</a:t>
            </a:r>
          </a:p>
        </p:txBody>
      </p:sp>
    </p:spTree>
    <p:extLst>
      <p:ext uri="{BB962C8B-B14F-4D97-AF65-F5344CB8AC3E}">
        <p14:creationId xmlns:p14="http://schemas.microsoft.com/office/powerpoint/2010/main" val="4942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Site Factors for Modern Cities</a:t>
            </a:r>
          </a:p>
        </p:txBody>
      </p:sp>
      <p:pic>
        <p:nvPicPr>
          <p:cNvPr id="13315" name="Content Placeholder 3" descr="boulder_city_museu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438400"/>
            <a:ext cx="5873750" cy="4117975"/>
          </a:xfrm>
        </p:spPr>
      </p:pic>
    </p:spTree>
    <p:extLst>
      <p:ext uri="{BB962C8B-B14F-4D97-AF65-F5344CB8AC3E}">
        <p14:creationId xmlns:p14="http://schemas.microsoft.com/office/powerpoint/2010/main" val="9466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" charset="0"/>
              </a:rPr>
              <a:t>Site Factors for Modern Cities</a:t>
            </a:r>
            <a:br>
              <a:rPr lang="en-US" sz="4000">
                <a:latin typeface="Times" charset="0"/>
              </a:rPr>
            </a:br>
            <a:endParaRPr lang="en-US" sz="4000">
              <a:latin typeface="Times" charset="0"/>
            </a:endParaRPr>
          </a:p>
        </p:txBody>
      </p:sp>
      <p:pic>
        <p:nvPicPr>
          <p:cNvPr id="14339" name="Content Placeholder 3" descr="MapPiedmontUS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95550"/>
            <a:ext cx="2895600" cy="3752850"/>
          </a:xfrm>
        </p:spPr>
      </p:pic>
      <p:pic>
        <p:nvPicPr>
          <p:cNvPr id="14340" name="Picture 4" descr="Fall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33718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914400" y="1905000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Fall Line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191000" y="518160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Jackson, MS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105400" y="4953000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Montgomery, AL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4419600" y="4495800"/>
            <a:ext cx="928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Atlanta GA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4572000" y="4267200"/>
            <a:ext cx="1087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Columbia SC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5029200" y="3886200"/>
            <a:ext cx="966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Raleigh NC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5029200" y="3429000"/>
            <a:ext cx="111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Richmond VA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6400800" y="3200400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Washington D.C.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6553200" y="2971800"/>
            <a:ext cx="111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Baltimore MD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705600" y="2667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Philadelphia</a:t>
            </a:r>
            <a:r>
              <a:rPr lang="en-US"/>
              <a:t> </a:t>
            </a:r>
            <a:r>
              <a:rPr lang="en-US" sz="1200">
                <a:solidFill>
                  <a:srgbClr val="FF0000"/>
                </a:solidFill>
              </a:rPr>
              <a:t>PA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6858000" y="2590800"/>
            <a:ext cx="938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Trenton NJ</a:t>
            </a:r>
          </a:p>
        </p:txBody>
      </p:sp>
      <p:pic>
        <p:nvPicPr>
          <p:cNvPr id="14352" name="Picture 15" descr="water whe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Site Factors for Modern Cities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Outside of a river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meander</a:t>
            </a:r>
          </a:p>
        </p:txBody>
      </p:sp>
      <p:pic>
        <p:nvPicPr>
          <p:cNvPr id="15364" name="Picture 3" descr="Meander_proce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9909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Site Factors for Modern Cities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At a crossroads</a:t>
            </a:r>
          </a:p>
        </p:txBody>
      </p:sp>
      <p:pic>
        <p:nvPicPr>
          <p:cNvPr id="16388" name="Picture 1028" descr="&#10;Picture 7.pdf                                                  0006B328 Snowdrift                      B628633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2672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" charset="0"/>
              </a:rPr>
              <a:t>Site Factors for Modern Cities</a:t>
            </a:r>
            <a:br>
              <a:rPr lang="en-US" sz="4000">
                <a:latin typeface="Times" charset="0"/>
              </a:rPr>
            </a:br>
            <a:r>
              <a:rPr lang="en-US" sz="4000">
                <a:latin typeface="Times" charset="0"/>
              </a:rPr>
              <a:t/>
            </a:r>
            <a:br>
              <a:rPr lang="en-US" sz="4000">
                <a:latin typeface="Times" charset="0"/>
              </a:rPr>
            </a:br>
            <a:r>
              <a:rPr lang="en-US" sz="3600">
                <a:latin typeface="Times" charset="0"/>
              </a:rPr>
              <a:t>at</a:t>
            </a:r>
            <a:r>
              <a:rPr lang="en-US" sz="4000">
                <a:latin typeface="Times" charset="0"/>
              </a:rPr>
              <a:t> </a:t>
            </a:r>
            <a:r>
              <a:rPr lang="en-US" sz="3600">
                <a:latin typeface="Times" charset="0"/>
              </a:rPr>
              <a:t>the highest navigable point of a river</a:t>
            </a:r>
          </a:p>
        </p:txBody>
      </p:sp>
      <p:pic>
        <p:nvPicPr>
          <p:cNvPr id="17411" name="Content Placeholder 5" descr="hpage_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438400"/>
            <a:ext cx="3783013" cy="4195763"/>
          </a:xfrm>
        </p:spPr>
      </p:pic>
    </p:spTree>
    <p:extLst>
      <p:ext uri="{BB962C8B-B14F-4D97-AF65-F5344CB8AC3E}">
        <p14:creationId xmlns:p14="http://schemas.microsoft.com/office/powerpoint/2010/main" val="17386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Urbanization Learning Target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" charset="0"/>
              </a:rPr>
              <a:t>I can explain the processes that have caused changes in settlement patterns, including urbanization, transportation, access to and availability of resources and economic activities.</a:t>
            </a:r>
          </a:p>
        </p:txBody>
      </p:sp>
    </p:spTree>
    <p:extLst>
      <p:ext uri="{BB962C8B-B14F-4D97-AF65-F5344CB8AC3E}">
        <p14:creationId xmlns:p14="http://schemas.microsoft.com/office/powerpoint/2010/main" val="31678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residential or mixed use area that is either  part of a city or as a separate residential community within a commuting distance. </a:t>
            </a:r>
            <a:endParaRPr lang="en-US" dirty="0"/>
          </a:p>
        </p:txBody>
      </p:sp>
      <p:pic>
        <p:nvPicPr>
          <p:cNvPr id="4" name="Picture 3" descr="burb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57" y="3260607"/>
            <a:ext cx="6041648" cy="30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Metropolitan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urban core of a city along with its suburbs and exurbs. </a:t>
            </a:r>
            <a:endParaRPr lang="en-US" dirty="0"/>
          </a:p>
        </p:txBody>
      </p:sp>
      <p:pic>
        <p:nvPicPr>
          <p:cNvPr id="4" name="Picture 3" descr="austin metr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981525"/>
            <a:ext cx="4011227" cy="3048000"/>
          </a:xfrm>
          <a:prstGeom prst="rect">
            <a:avLst/>
          </a:prstGeom>
        </p:spPr>
      </p:pic>
      <p:pic>
        <p:nvPicPr>
          <p:cNvPr id="5" name="Picture 4" descr="met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27" y="2505519"/>
            <a:ext cx="2870200" cy="35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3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Locational factors of early and modern cities Learning Target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en-US">
                <a:latin typeface="Times" charset="0"/>
              </a:rPr>
              <a:t>I can locate and describe human and physical features that influence the size and distribution of settlements.  (WG.6.A)</a:t>
            </a:r>
          </a:p>
        </p:txBody>
      </p:sp>
    </p:spTree>
    <p:extLst>
      <p:ext uri="{BB962C8B-B14F-4D97-AF65-F5344CB8AC3E}">
        <p14:creationId xmlns:p14="http://schemas.microsoft.com/office/powerpoint/2010/main" val="38829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Megalopolis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Also known as a super city.   When metropolitan areas grow together.  BOSNYWASH-Boston, NY, Washington D.C. </a:t>
            </a:r>
            <a:endParaRPr lang="en-US" sz="2000" dirty="0"/>
          </a:p>
        </p:txBody>
      </p:sp>
      <p:pic>
        <p:nvPicPr>
          <p:cNvPr id="4" name="Picture 3" descr="me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1197"/>
            <a:ext cx="7386644" cy="39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0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What is Urbanization?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Business District (CBD)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commercial and business center of the city.   Located in the heart of downtown.  </a:t>
            </a:r>
            <a:endParaRPr lang="en-US" dirty="0"/>
          </a:p>
        </p:txBody>
      </p:sp>
      <p:pic>
        <p:nvPicPr>
          <p:cNvPr id="4" name="Picture 3" descr="d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27" y="3071835"/>
            <a:ext cx="3853016" cy="27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sz="4000">
                <a:latin typeface="Times" charset="0"/>
              </a:rPr>
              <a:t>Why is Urbanization more prevalent in Developing or Less Developed Countries?</a:t>
            </a:r>
          </a:p>
        </p:txBody>
      </p:sp>
      <p:pic>
        <p:nvPicPr>
          <p:cNvPr id="22531" name="Content Placeholder 3" descr="75394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8458200" cy="4910138"/>
          </a:xfrm>
        </p:spPr>
      </p:pic>
    </p:spTree>
    <p:extLst>
      <p:ext uri="{BB962C8B-B14F-4D97-AF65-F5344CB8AC3E}">
        <p14:creationId xmlns:p14="http://schemas.microsoft.com/office/powerpoint/2010/main" val="23207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</a:rPr>
              <a:t>What common characteristics are shared by megacites?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</a:endParaRPr>
          </a:p>
        </p:txBody>
      </p:sp>
      <p:pic>
        <p:nvPicPr>
          <p:cNvPr id="23556" name="Picture 5" descr="http://mail.windows2universe.org/milagro/images/megacitie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1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>
                <a:latin typeface="Times" charset="0"/>
              </a:rPr>
              <a:t>Urban Models / Land Use Patterns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Urban Models show changing land usage in cities as forms of transportations change</a:t>
            </a:r>
          </a:p>
        </p:txBody>
      </p:sp>
    </p:spTree>
    <p:extLst>
      <p:ext uri="{BB962C8B-B14F-4D97-AF65-F5344CB8AC3E}">
        <p14:creationId xmlns:p14="http://schemas.microsoft.com/office/powerpoint/2010/main" val="343622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How are cities organized?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" charset="0"/>
              </a:rPr>
              <a:t>Traditional models of urban structure:</a:t>
            </a:r>
          </a:p>
        </p:txBody>
      </p:sp>
      <p:pic>
        <p:nvPicPr>
          <p:cNvPr id="44036" name="Picture 4" descr="traditional models.jpg                                         0006B328 Snowdrift                      B62863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486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83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How are cities organized?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3124200"/>
            <a:ext cx="3810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The Concentric Zone Model reflects the walking-horsecar era--early 20th century.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Times" charset="0"/>
            </a:endParaRPr>
          </a:p>
        </p:txBody>
      </p:sp>
      <p:pic>
        <p:nvPicPr>
          <p:cNvPr id="45060" name="Picture 4" descr="A:\c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4313"/>
            <a:ext cx="4311650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6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Central Business District</a:t>
            </a:r>
            <a:br>
              <a:rPr lang="en-US">
                <a:latin typeface="Times" charset="0"/>
              </a:rPr>
            </a:br>
            <a:r>
              <a:rPr lang="en-US">
                <a:latin typeface="Times" charset="0"/>
              </a:rPr>
              <a:t>(downtown)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" charset="0"/>
              </a:rPr>
              <a:t>The densest area of a city with the most expensive land costs.</a:t>
            </a:r>
          </a:p>
          <a:p>
            <a:pPr>
              <a:buFontTx/>
              <a:buNone/>
            </a:pPr>
            <a:endParaRPr lang="en-US">
              <a:latin typeface="Times" charset="0"/>
            </a:endParaRPr>
          </a:p>
          <a:p>
            <a:pPr>
              <a:buFontTx/>
              <a:buNone/>
            </a:pPr>
            <a:r>
              <a:rPr lang="en-US">
                <a:latin typeface="Times" charset="0"/>
              </a:rPr>
              <a:t>How does this fact explain the types of buildings found in the CBD?</a:t>
            </a:r>
          </a:p>
        </p:txBody>
      </p:sp>
    </p:spTree>
    <p:extLst>
      <p:ext uri="{BB962C8B-B14F-4D97-AF65-F5344CB8AC3E}">
        <p14:creationId xmlns:p14="http://schemas.microsoft.com/office/powerpoint/2010/main" val="368178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Suburbs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Land cheaper, houses bigger</a:t>
            </a:r>
          </a:p>
        </p:txBody>
      </p:sp>
    </p:spTree>
    <p:extLst>
      <p:ext uri="{BB962C8B-B14F-4D97-AF65-F5344CB8AC3E}">
        <p14:creationId xmlns:p14="http://schemas.microsoft.com/office/powerpoint/2010/main" val="262576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Locational Factors for Early Cities</a:t>
            </a:r>
            <a:br>
              <a:rPr lang="en-US">
                <a:latin typeface="Times" charset="0"/>
              </a:rPr>
            </a:br>
            <a:r>
              <a:rPr lang="en-US" sz="3200">
                <a:latin typeface="Times" charset="0"/>
              </a:rPr>
              <a:t>(early = pre industrialization)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ea typeface="+mn-ea"/>
              </a:rPr>
              <a:t>1.  Defense</a:t>
            </a:r>
          </a:p>
          <a:p>
            <a:pPr>
              <a:buFontTx/>
              <a:buNone/>
              <a:defRPr/>
            </a:pPr>
            <a:r>
              <a:rPr lang="en-US" dirty="0" smtClean="0">
                <a:ea typeface="+mn-ea"/>
              </a:rPr>
              <a:t>2.  Fertile Soil</a:t>
            </a:r>
          </a:p>
          <a:p>
            <a:pPr>
              <a:buFontTx/>
              <a:buNone/>
              <a:defRPr/>
            </a:pPr>
            <a:r>
              <a:rPr lang="en-US" dirty="0" smtClean="0">
                <a:ea typeface="+mn-ea"/>
              </a:rPr>
              <a:t>3.  Food</a:t>
            </a:r>
          </a:p>
          <a:p>
            <a:pPr>
              <a:buFontTx/>
              <a:buNone/>
              <a:defRPr/>
            </a:pPr>
            <a:r>
              <a:rPr lang="en-US" dirty="0" smtClean="0">
                <a:ea typeface="+mn-ea"/>
              </a:rPr>
              <a:t>4.  Fresh Water</a:t>
            </a:r>
          </a:p>
          <a:p>
            <a:pPr>
              <a:buFontTx/>
              <a:buNone/>
              <a:defRPr/>
            </a:pPr>
            <a:r>
              <a:rPr lang="en-US" dirty="0" smtClean="0">
                <a:ea typeface="+mn-ea"/>
              </a:rPr>
              <a:t>5.  Fuel for personal consumption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dirty="0" smtClean="0">
                <a:ea typeface="+mn-ea"/>
              </a:rPr>
              <a:t>Building materials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dirty="0" smtClean="0">
                <a:ea typeface="+mn-ea"/>
              </a:rPr>
              <a:t>Key resources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2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How are cities organized?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2057400"/>
            <a:ext cx="34290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" charset="0"/>
              </a:rPr>
              <a:t>The Sector Model reflects the influence of transportation corridors.</a:t>
            </a:r>
          </a:p>
        </p:txBody>
      </p:sp>
      <p:pic>
        <p:nvPicPr>
          <p:cNvPr id="48132" name="Picture 4" descr="A:\s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9449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2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How are cities organized?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981200"/>
            <a:ext cx="3124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The Multiple Nuclei Model reflects the influence of the automobile on suburbanization.</a:t>
            </a:r>
          </a:p>
        </p:txBody>
      </p:sp>
      <p:pic>
        <p:nvPicPr>
          <p:cNvPr id="49156" name="Picture 4" descr="A:\po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5291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3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</a:rPr>
              <a:t>Present-day United States </a:t>
            </a:r>
            <a:br>
              <a:rPr lang="en-US">
                <a:latin typeface="Times" charset="0"/>
              </a:rPr>
            </a:br>
            <a:r>
              <a:rPr lang="en-US">
                <a:latin typeface="Times" charset="0"/>
              </a:rPr>
              <a:t>metropolitan area.</a:t>
            </a:r>
          </a:p>
        </p:txBody>
      </p:sp>
      <p:pic>
        <p:nvPicPr>
          <p:cNvPr id="50179" name="Picture 4" descr="A:\polynucleated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28800"/>
            <a:ext cx="3998913" cy="4648200"/>
          </a:xfrm>
        </p:spPr>
      </p:pic>
    </p:spTree>
    <p:extLst>
      <p:ext uri="{BB962C8B-B14F-4D97-AF65-F5344CB8AC3E}">
        <p14:creationId xmlns:p14="http://schemas.microsoft.com/office/powerpoint/2010/main" val="190313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The Galactic City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  <p:pic>
        <p:nvPicPr>
          <p:cNvPr id="51204" name="Picture 4" descr="galactic.jpg                                                   0006B328 Snowdrift                      B62863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4211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57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  <p:pic>
        <p:nvPicPr>
          <p:cNvPr id="52228" name="Picture 4" descr="figure22_6.jpg                                                 000B6976 Snowdrift                      B62863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1322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5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</a:rPr>
              <a:t>Locational Factors for Early Cities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Times" charset="0"/>
            </a:endParaRPr>
          </a:p>
        </p:txBody>
      </p:sp>
      <p:pic>
        <p:nvPicPr>
          <p:cNvPr id="5124" name="Picture 4" descr="&#10;Picture 2.pdf                                                  0006B328 Snowdrift                      B628633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1054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Locational Factors for Early Cities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A river crossing</a:t>
            </a:r>
          </a:p>
        </p:txBody>
      </p:sp>
      <p:pic>
        <p:nvPicPr>
          <p:cNvPr id="6148" name="Picture 1028" descr="&#10;Picture 8.pdf                                                  0006B328 Snowdrift                      B62863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257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Locational Factors for Early Cities</a:t>
            </a:r>
          </a:p>
        </p:txBody>
      </p:sp>
      <p:pic>
        <p:nvPicPr>
          <p:cNvPr id="7171" name="Picture 1029" descr="&#10;Picture 5.pdf                                                  0006B328 Snowdrift                      B6286332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590800"/>
            <a:ext cx="5219700" cy="3148013"/>
          </a:xfrm>
          <a:noFill/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066800" y="2362200"/>
            <a:ext cx="361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floor of a river valley.</a:t>
            </a:r>
          </a:p>
        </p:txBody>
      </p:sp>
    </p:spTree>
    <p:extLst>
      <p:ext uri="{BB962C8B-B14F-4D97-AF65-F5344CB8AC3E}">
        <p14:creationId xmlns:p14="http://schemas.microsoft.com/office/powerpoint/2010/main" val="2499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Locational Factors for Early Cities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Machu Pichu</a:t>
            </a:r>
          </a:p>
        </p:txBody>
      </p:sp>
      <p:pic>
        <p:nvPicPr>
          <p:cNvPr id="8196" name="Picture 3" descr="machu-picch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" charset="0"/>
              </a:rPr>
              <a:t>Site Factors for Settlements:</a:t>
            </a:r>
            <a:br>
              <a:rPr lang="en-US" sz="4000">
                <a:latin typeface="Times" charset="0"/>
              </a:rPr>
            </a:br>
            <a:endParaRPr lang="en-US" sz="4000">
              <a:latin typeface="Times" charset="0"/>
            </a:endParaRPr>
          </a:p>
        </p:txBody>
      </p:sp>
      <p:pic>
        <p:nvPicPr>
          <p:cNvPr id="9219" name="Content Placeholder 5" descr="519253-F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4826000" cy="3619500"/>
          </a:xfrm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657600" y="5562600"/>
            <a:ext cx="181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 hilltop city</a:t>
            </a:r>
          </a:p>
        </p:txBody>
      </p:sp>
    </p:spTree>
    <p:extLst>
      <p:ext uri="{BB962C8B-B14F-4D97-AF65-F5344CB8AC3E}">
        <p14:creationId xmlns:p14="http://schemas.microsoft.com/office/powerpoint/2010/main" val="34074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" charset="0"/>
              </a:rPr>
              <a:t>Site Factors for Settlements:  </a:t>
            </a:r>
            <a:br>
              <a:rPr lang="en-US" sz="4000">
                <a:latin typeface="Times" charset="0"/>
              </a:rPr>
            </a:br>
            <a:endParaRPr lang="en-US" sz="4000">
              <a:latin typeface="Times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Mining towns</a:t>
            </a:r>
          </a:p>
        </p:txBody>
      </p:sp>
      <p:pic>
        <p:nvPicPr>
          <p:cNvPr id="10244" name="Picture 3" descr="T059513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4102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5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635</Words>
  <Application>Microsoft Office PowerPoint</Application>
  <PresentationFormat>On-screen Show (4:3)</PresentationFormat>
  <Paragraphs>99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Urban Geography: Site Factors for Cites; Urbanization; Urban Models; </vt:lpstr>
      <vt:lpstr>Locational factors of early and modern cities Learning Target</vt:lpstr>
      <vt:lpstr>Locational Factors for Early Cities (early = pre industrialization)</vt:lpstr>
      <vt:lpstr>Locational Factors for Early Cities</vt:lpstr>
      <vt:lpstr>Locational Factors for Early Cities</vt:lpstr>
      <vt:lpstr>Locational Factors for Early Cities</vt:lpstr>
      <vt:lpstr>Locational Factors for Early Cities</vt:lpstr>
      <vt:lpstr>Site Factors for Settlements: </vt:lpstr>
      <vt:lpstr>Site Factors for Settlements:   </vt:lpstr>
      <vt:lpstr>Site Factors for Settlements: </vt:lpstr>
      <vt:lpstr>Site Factors for Modern Cities (modern = after industrialization)</vt:lpstr>
      <vt:lpstr>Site Factors for Modern Cities</vt:lpstr>
      <vt:lpstr>Site Factors for Modern Cities </vt:lpstr>
      <vt:lpstr>Site Factors for Modern Cities</vt:lpstr>
      <vt:lpstr>Site Factors for Modern Cities</vt:lpstr>
      <vt:lpstr>Site Factors for Modern Cities  at the highest navigable point of a river</vt:lpstr>
      <vt:lpstr>Urbanization Learning Target</vt:lpstr>
      <vt:lpstr>Suburbs</vt:lpstr>
      <vt:lpstr>Metropolitan Area</vt:lpstr>
      <vt:lpstr>Megalopolis</vt:lpstr>
      <vt:lpstr>What is Urbanization?</vt:lpstr>
      <vt:lpstr>Central Business District (CBD)</vt:lpstr>
      <vt:lpstr>Why is Urbanization more prevalent in Developing or Less Developed Countries?</vt:lpstr>
      <vt:lpstr>What common characteristics are shared by megacites?</vt:lpstr>
      <vt:lpstr>Urban Models / Land Use Patterns</vt:lpstr>
      <vt:lpstr>How are cities organized?</vt:lpstr>
      <vt:lpstr>How are cities organized?</vt:lpstr>
      <vt:lpstr>Central Business District (downtown)</vt:lpstr>
      <vt:lpstr>Suburbs</vt:lpstr>
      <vt:lpstr>How are cities organized?</vt:lpstr>
      <vt:lpstr>How are cities organized?</vt:lpstr>
      <vt:lpstr>Present-day United States  metropolitan area.</vt:lpstr>
      <vt:lpstr>The Galactic City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Geography: Site Factors for Cites; Urbanization; Urban Models;</dc:title>
  <dc:creator>admin</dc:creator>
  <cp:lastModifiedBy>Windows User</cp:lastModifiedBy>
  <cp:revision>10</cp:revision>
  <dcterms:created xsi:type="dcterms:W3CDTF">2015-10-13T20:04:35Z</dcterms:created>
  <dcterms:modified xsi:type="dcterms:W3CDTF">2015-10-21T15:34:23Z</dcterms:modified>
</cp:coreProperties>
</file>