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256" r:id="rId2"/>
    <p:sldId id="257" r:id="rId3"/>
    <p:sldId id="258" r:id="rId4"/>
    <p:sldId id="260" r:id="rId5"/>
    <p:sldId id="259" r:id="rId6"/>
    <p:sldId id="264" r:id="rId7"/>
    <p:sldId id="261" r:id="rId8"/>
    <p:sldId id="262" r:id="rId9"/>
    <p:sldId id="263" r:id="rId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4545" autoAdjust="0"/>
  </p:normalViewPr>
  <p:slideViewPr>
    <p:cSldViewPr snapToGrid="0" snapToObjects="1">
      <p:cViewPr>
        <p:scale>
          <a:sx n="42" d="100"/>
          <a:sy n="42" d="100"/>
        </p:scale>
        <p:origin x="-2184"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15C88CB-AC7D-2D4B-A925-A0B4E01F9B41}" type="datetimeFigureOut">
              <a:rPr lang="en-US" smtClean="0"/>
              <a:t>2/11/2016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74F391-ABF5-9340-8EEB-03025AAF55FF}" type="slidenum">
              <a:rPr lang="en-US" smtClean="0"/>
              <a:t>‹#›</a:t>
            </a:fld>
            <a:endParaRPr lang="en-US"/>
          </a:p>
        </p:txBody>
      </p:sp>
    </p:spTree>
    <p:extLst>
      <p:ext uri="{BB962C8B-B14F-4D97-AF65-F5344CB8AC3E}">
        <p14:creationId xmlns:p14="http://schemas.microsoft.com/office/powerpoint/2010/main" val="422938546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74F391-ABF5-9340-8EEB-03025AAF55FF}" type="slidenum">
              <a:rPr lang="en-US" smtClean="0"/>
              <a:t>1</a:t>
            </a:fld>
            <a:endParaRPr lang="en-US"/>
          </a:p>
        </p:txBody>
      </p:sp>
    </p:spTree>
    <p:extLst>
      <p:ext uri="{BB962C8B-B14F-4D97-AF65-F5344CB8AC3E}">
        <p14:creationId xmlns:p14="http://schemas.microsoft.com/office/powerpoint/2010/main" val="2609904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people in North Africa are Muslim.</a:t>
            </a:r>
            <a:r>
              <a:rPr lang="en-US" baseline="0" dirty="0" smtClean="0"/>
              <a:t>  </a:t>
            </a:r>
          </a:p>
          <a:p>
            <a:r>
              <a:rPr lang="en-US" baseline="0" dirty="0" smtClean="0"/>
              <a:t>In Sub-Saharan Africa, the majority of the people are Christian.  </a:t>
            </a:r>
          </a:p>
          <a:p>
            <a:r>
              <a:rPr lang="en-US" baseline="0" dirty="0" smtClean="0"/>
              <a:t>Missionaries from other parts of the world brought Christianity to Africa.</a:t>
            </a:r>
          </a:p>
          <a:p>
            <a:r>
              <a:rPr lang="en-US" baseline="0" dirty="0" smtClean="0"/>
              <a:t>Some people in Sub-Saharan Africa choose to follow traditional religions.</a:t>
            </a:r>
          </a:p>
          <a:p>
            <a:r>
              <a:rPr lang="en-US" baseline="0" dirty="0" smtClean="0"/>
              <a:t>Countries that are in the transition zone between Islam and Christianity are more likely to experience ethnic and religious conflict.</a:t>
            </a:r>
            <a:endParaRPr lang="en-US" dirty="0"/>
          </a:p>
        </p:txBody>
      </p:sp>
      <p:sp>
        <p:nvSpPr>
          <p:cNvPr id="4" name="Slide Number Placeholder 3"/>
          <p:cNvSpPr>
            <a:spLocks noGrp="1"/>
          </p:cNvSpPr>
          <p:nvPr>
            <p:ph type="sldNum" sz="quarter" idx="10"/>
          </p:nvPr>
        </p:nvSpPr>
        <p:spPr/>
        <p:txBody>
          <a:bodyPr/>
          <a:lstStyle/>
          <a:p>
            <a:fld id="{AE74F391-ABF5-9340-8EEB-03025AAF55FF}" type="slidenum">
              <a:rPr lang="en-US" smtClean="0"/>
              <a:t>2</a:t>
            </a:fld>
            <a:endParaRPr lang="en-US"/>
          </a:p>
        </p:txBody>
      </p:sp>
    </p:spTree>
    <p:extLst>
      <p:ext uri="{BB962C8B-B14F-4D97-AF65-F5344CB8AC3E}">
        <p14:creationId xmlns:p14="http://schemas.microsoft.com/office/powerpoint/2010/main" val="722469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than 1,000</a:t>
            </a:r>
            <a:r>
              <a:rPr lang="en-US" baseline="0" dirty="0" smtClean="0"/>
              <a:t> different languages are spoken in Africa.  </a:t>
            </a:r>
          </a:p>
          <a:p>
            <a:r>
              <a:rPr lang="en-US" baseline="0" dirty="0" smtClean="0"/>
              <a:t>Although most countries in Africa have adopted colonial European languages for official government business, most people speak indigenous (local) languages.</a:t>
            </a:r>
          </a:p>
          <a:p>
            <a:r>
              <a:rPr lang="en-US" baseline="0" dirty="0" smtClean="0"/>
              <a:t>Most people in North Africa speak Arabic and are Muslim.  </a:t>
            </a:r>
          </a:p>
        </p:txBody>
      </p:sp>
      <p:sp>
        <p:nvSpPr>
          <p:cNvPr id="4" name="Slide Number Placeholder 3"/>
          <p:cNvSpPr>
            <a:spLocks noGrp="1"/>
          </p:cNvSpPr>
          <p:nvPr>
            <p:ph type="sldNum" sz="quarter" idx="10"/>
          </p:nvPr>
        </p:nvSpPr>
        <p:spPr/>
        <p:txBody>
          <a:bodyPr/>
          <a:lstStyle/>
          <a:p>
            <a:fld id="{AE74F391-ABF5-9340-8EEB-03025AAF55FF}" type="slidenum">
              <a:rPr lang="en-US" smtClean="0"/>
              <a:t>3</a:t>
            </a:fld>
            <a:endParaRPr lang="en-US"/>
          </a:p>
        </p:txBody>
      </p:sp>
    </p:spTree>
    <p:extLst>
      <p:ext uri="{BB962C8B-B14F-4D97-AF65-F5344CB8AC3E}">
        <p14:creationId xmlns:p14="http://schemas.microsoft.com/office/powerpoint/2010/main" val="10943192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dirty="0" smtClean="0">
                <a:solidFill>
                  <a:schemeClr val="tx1"/>
                </a:solidFill>
                <a:latin typeface="+mn-lt"/>
                <a:ea typeface="+mn-ea"/>
                <a:cs typeface="+mn-cs"/>
              </a:rPr>
              <a:t>King Leopold controlled the Congo as his personal possession</a:t>
            </a:r>
            <a:r>
              <a:rPr lang="en-US" sz="1200" i="0" kern="1200" baseline="0" dirty="0" smtClean="0">
                <a:solidFill>
                  <a:schemeClr val="tx1"/>
                </a:solidFill>
                <a:latin typeface="+mn-lt"/>
                <a:ea typeface="+mn-ea"/>
                <a:cs typeface="+mn-cs"/>
              </a:rPr>
              <a:t> and made a fortune for himself from the harvest of wild rubber. Villagers were rounded up, the men sent into the forests to harvest rubber, and the women and children held as hostages until the quota was filled.  </a:t>
            </a:r>
            <a:endParaRPr lang="en-US" sz="1200" i="0" kern="1200" dirty="0" smtClean="0">
              <a:solidFill>
                <a:schemeClr val="tx1"/>
              </a:solidFill>
              <a:latin typeface="+mn-lt"/>
              <a:ea typeface="+mn-ea"/>
              <a:cs typeface="+mn-cs"/>
            </a:endParaRPr>
          </a:p>
          <a:p>
            <a:r>
              <a:rPr lang="en-US" sz="1200" i="0" kern="1200" dirty="0" smtClean="0">
                <a:solidFill>
                  <a:schemeClr val="tx1"/>
                </a:solidFill>
                <a:latin typeface="+mn-lt"/>
                <a:ea typeface="+mn-ea"/>
                <a:cs typeface="+mn-cs"/>
              </a:rPr>
              <a:t>Under Belgian King Leopold’s rule, half the population of the</a:t>
            </a:r>
            <a:r>
              <a:rPr lang="en-US" sz="1200" i="0" kern="1200" baseline="0" dirty="0" smtClean="0">
                <a:solidFill>
                  <a:schemeClr val="tx1"/>
                </a:solidFill>
                <a:latin typeface="+mn-lt"/>
                <a:ea typeface="+mn-ea"/>
                <a:cs typeface="+mn-cs"/>
              </a:rPr>
              <a:t> Congo—as many as 8 million people--died. Some were killed for failing to meet the quotas for ivory and rubber, some were worked to death, and some died from the diseases brought to Congo by the Europeans.  Baskets of severed hands were presented as evidence of how many people had been killed.  (To make up for wasted bullets, hands were cut off and the person left to survive.) </a:t>
            </a:r>
          </a:p>
          <a:p>
            <a:endParaRPr lang="en-US" sz="1200" i="0" kern="1200" baseline="0" dirty="0" smtClean="0">
              <a:solidFill>
                <a:schemeClr val="tx1"/>
              </a:solidFill>
              <a:latin typeface="+mn-lt"/>
              <a:ea typeface="+mn-ea"/>
              <a:cs typeface="+mn-cs"/>
            </a:endParaRPr>
          </a:p>
          <a:p>
            <a:r>
              <a:rPr lang="en-US" sz="1200" i="0" kern="1200" baseline="0" dirty="0" smtClean="0">
                <a:solidFill>
                  <a:schemeClr val="tx1"/>
                </a:solidFill>
                <a:latin typeface="+mn-lt"/>
                <a:ea typeface="+mn-ea"/>
                <a:cs typeface="+mn-cs"/>
              </a:rPr>
              <a:t>This has been termed a “</a:t>
            </a:r>
            <a:r>
              <a:rPr lang="en-US" sz="1200" i="0" kern="1200" baseline="0" smtClean="0">
                <a:solidFill>
                  <a:schemeClr val="tx1"/>
                </a:solidFill>
                <a:latin typeface="+mn-lt"/>
                <a:ea typeface="+mn-ea"/>
                <a:cs typeface="+mn-cs"/>
              </a:rPr>
              <a:t>colonial genocide.”</a:t>
            </a:r>
            <a:endParaRPr lang="en-US" dirty="0"/>
          </a:p>
        </p:txBody>
      </p:sp>
      <p:sp>
        <p:nvSpPr>
          <p:cNvPr id="4" name="Slide Number Placeholder 3"/>
          <p:cNvSpPr>
            <a:spLocks noGrp="1"/>
          </p:cNvSpPr>
          <p:nvPr>
            <p:ph type="sldNum" sz="quarter" idx="10"/>
          </p:nvPr>
        </p:nvSpPr>
        <p:spPr/>
        <p:txBody>
          <a:bodyPr/>
          <a:lstStyle/>
          <a:p>
            <a:fld id="{AE74F391-ABF5-9340-8EEB-03025AAF55FF}" type="slidenum">
              <a:rPr lang="en-US" smtClean="0"/>
              <a:t>4</a:t>
            </a:fld>
            <a:endParaRPr lang="en-US"/>
          </a:p>
        </p:txBody>
      </p:sp>
    </p:spTree>
    <p:extLst>
      <p:ext uri="{BB962C8B-B14F-4D97-AF65-F5344CB8AC3E}">
        <p14:creationId xmlns:p14="http://schemas.microsoft.com/office/powerpoint/2010/main" val="24081193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     In 1884 at the request of Portugal, German chancellor Otto von </a:t>
            </a:r>
            <a:r>
              <a:rPr lang="en-US" sz="1200" kern="1200" dirty="0" err="1" smtClean="0">
                <a:solidFill>
                  <a:schemeClr val="tx1"/>
                </a:solidFill>
                <a:latin typeface="+mn-lt"/>
                <a:ea typeface="+mn-ea"/>
                <a:cs typeface="+mn-cs"/>
              </a:rPr>
              <a:t>Bismark</a:t>
            </a:r>
            <a:r>
              <a:rPr lang="en-US" sz="1200" kern="1200" dirty="0" smtClean="0">
                <a:solidFill>
                  <a:schemeClr val="tx1"/>
                </a:solidFill>
                <a:latin typeface="+mn-lt"/>
                <a:ea typeface="+mn-ea"/>
                <a:cs typeface="+mn-cs"/>
              </a:rPr>
              <a:t> called together the major western powers of the world to negotiate questions and end confusion over the control of Africa. </a:t>
            </a:r>
            <a:r>
              <a:rPr lang="en-US" sz="1200" kern="1200" dirty="0" err="1" smtClean="0">
                <a:solidFill>
                  <a:schemeClr val="tx1"/>
                </a:solidFill>
                <a:latin typeface="+mn-lt"/>
                <a:ea typeface="+mn-ea"/>
                <a:cs typeface="+mn-cs"/>
              </a:rPr>
              <a:t>Bismark</a:t>
            </a:r>
            <a:r>
              <a:rPr lang="en-US" sz="1200" kern="1200" dirty="0" smtClean="0">
                <a:solidFill>
                  <a:schemeClr val="tx1"/>
                </a:solidFill>
                <a:latin typeface="+mn-lt"/>
                <a:ea typeface="+mn-ea"/>
                <a:cs typeface="+mn-cs"/>
              </a:rPr>
              <a:t> appreciated the opportunity to expand Germany's sphere of influence over Africa and desired to force Germany's rivals to struggle with one another for territory. The</a:t>
            </a:r>
            <a:r>
              <a:rPr lang="en-US" sz="1200" kern="1200" baseline="0" dirty="0" smtClean="0">
                <a:solidFill>
                  <a:schemeClr val="tx1"/>
                </a:solidFill>
                <a:latin typeface="+mn-lt"/>
                <a:ea typeface="+mn-ea"/>
                <a:cs typeface="+mn-cs"/>
              </a:rPr>
              <a:t> map</a:t>
            </a:r>
            <a:r>
              <a:rPr lang="en-US" sz="1200" kern="1200" dirty="0" smtClean="0">
                <a:solidFill>
                  <a:schemeClr val="tx1"/>
                </a:solidFill>
                <a:latin typeface="+mn-lt"/>
                <a:ea typeface="+mn-ea"/>
                <a:cs typeface="+mn-cs"/>
              </a:rPr>
              <a:t> shows how the Berlin Conference that ended in 1885 carved up Africa</a:t>
            </a:r>
          </a:p>
          <a:p>
            <a:r>
              <a:rPr lang="en-US" sz="1200" kern="1200" dirty="0" smtClean="0">
                <a:solidFill>
                  <a:schemeClr val="tx1"/>
                </a:solidFill>
                <a:latin typeface="+mn-lt"/>
                <a:ea typeface="+mn-ea"/>
                <a:cs typeface="+mn-cs"/>
              </a:rPr>
              <a:t>     At the time of the conference, 80% of Africa remained under traditional and local control. What ultimately resulted was a hodgepodge of geometric boundaries that divided Africa into fifty irregular countries. This new map of the continent was superimposed over the one thousand indigenous cultures and regions of Africa. The new countries lacked rhyme or reason and divided coherent groups of people and merged together disparate groups who really did not get along.</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     The Berlin Conference was Africa's undoing in more ways than one. The colonial powers superimposed their domains on the African continent. By the time independence returned to Africa in 1950, the realm had acquired a legacy of political fragmentation that could neither be eliminated nor made to operate satisfactorily."*</a:t>
            </a:r>
          </a:p>
          <a:p>
            <a:endParaRPr lang="en-US" dirty="0"/>
          </a:p>
        </p:txBody>
      </p:sp>
      <p:sp>
        <p:nvSpPr>
          <p:cNvPr id="4" name="Slide Number Placeholder 3"/>
          <p:cNvSpPr>
            <a:spLocks noGrp="1"/>
          </p:cNvSpPr>
          <p:nvPr>
            <p:ph type="sldNum" sz="quarter" idx="10"/>
          </p:nvPr>
        </p:nvSpPr>
        <p:spPr/>
        <p:txBody>
          <a:bodyPr/>
          <a:lstStyle/>
          <a:p>
            <a:fld id="{AE74F391-ABF5-9340-8EEB-03025AAF55FF}" type="slidenum">
              <a:rPr lang="en-US" smtClean="0"/>
              <a:t>5</a:t>
            </a:fld>
            <a:endParaRPr lang="en-US"/>
          </a:p>
        </p:txBody>
      </p:sp>
    </p:spTree>
    <p:extLst>
      <p:ext uri="{BB962C8B-B14F-4D97-AF65-F5344CB8AC3E}">
        <p14:creationId xmlns:p14="http://schemas.microsoft.com/office/powerpoint/2010/main" val="1521205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were no large urban settlements in Africa when the Europeans created colonies.  They built port cities and infrastructure to get the raw materials out of the colonies while the rest of the colony was left without transportation systems.  True urban hierarchies were not established in African countries.  </a:t>
            </a:r>
            <a:r>
              <a:rPr lang="en-US" dirty="0" smtClean="0"/>
              <a:t> </a:t>
            </a:r>
            <a:endParaRPr lang="en-US" dirty="0"/>
          </a:p>
        </p:txBody>
      </p:sp>
      <p:sp>
        <p:nvSpPr>
          <p:cNvPr id="4" name="Slide Number Placeholder 3"/>
          <p:cNvSpPr>
            <a:spLocks noGrp="1"/>
          </p:cNvSpPr>
          <p:nvPr>
            <p:ph type="sldNum" sz="quarter" idx="10"/>
          </p:nvPr>
        </p:nvSpPr>
        <p:spPr/>
        <p:txBody>
          <a:bodyPr/>
          <a:lstStyle/>
          <a:p>
            <a:fld id="{AE74F391-ABF5-9340-8EEB-03025AAF55FF}" type="slidenum">
              <a:rPr lang="en-US" smtClean="0"/>
              <a:t>6</a:t>
            </a:fld>
            <a:endParaRPr lang="en-US"/>
          </a:p>
        </p:txBody>
      </p:sp>
    </p:spTree>
    <p:extLst>
      <p:ext uri="{BB962C8B-B14F-4D97-AF65-F5344CB8AC3E}">
        <p14:creationId xmlns:p14="http://schemas.microsoft.com/office/powerpoint/2010/main" val="1526484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Ashanti</a:t>
            </a:r>
            <a:r>
              <a:rPr lang="en-US" baseline="0" dirty="0" smtClean="0"/>
              <a:t> are the largest tribe in Ghana and one of the few matrilineal societies in West Africa.   Once renowned for the wealth of their rulers, they are most famous today for their crafts work, including hand carved stools and colorful </a:t>
            </a:r>
            <a:r>
              <a:rPr lang="en-US" baseline="0" dirty="0" err="1" smtClean="0"/>
              <a:t>kente</a:t>
            </a:r>
            <a:r>
              <a:rPr lang="en-US" baseline="0" dirty="0" smtClean="0"/>
              <a:t> cloth.  </a:t>
            </a:r>
            <a:r>
              <a:rPr lang="en-US" baseline="0" dirty="0" err="1" smtClean="0"/>
              <a:t>Kente</a:t>
            </a:r>
            <a:r>
              <a:rPr lang="en-US" baseline="0" dirty="0" smtClean="0"/>
              <a:t> cloth is woven in bright, narrow strips with complex patterns. It is usually made from cotton and is woven exclusively by men.</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E74F391-ABF5-9340-8EEB-03025AAF55FF}" type="slidenum">
              <a:rPr lang="en-US" smtClean="0"/>
              <a:t>7</a:t>
            </a:fld>
            <a:endParaRPr lang="en-US"/>
          </a:p>
        </p:txBody>
      </p:sp>
    </p:spTree>
    <p:extLst>
      <p:ext uri="{BB962C8B-B14F-4D97-AF65-F5344CB8AC3E}">
        <p14:creationId xmlns:p14="http://schemas.microsoft.com/office/powerpoint/2010/main" val="31086448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image</a:t>
            </a:r>
            <a:r>
              <a:rPr lang="en-US" baseline="0" dirty="0" smtClean="0"/>
              <a:t> to the right is a Picasso—his work was strongly influenced by the Fang.</a:t>
            </a:r>
          </a:p>
          <a:p>
            <a:r>
              <a:rPr lang="en-US" baseline="0" dirty="0" smtClean="0"/>
              <a:t>The Fang occupy a large swath of land across Cameroon, Equatorial Guinea, and Gabon.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Their sculptural art is devoted to the practice ancestor worship.</a:t>
            </a:r>
          </a:p>
          <a:p>
            <a:endParaRPr lang="en-US" dirty="0"/>
          </a:p>
        </p:txBody>
      </p:sp>
      <p:sp>
        <p:nvSpPr>
          <p:cNvPr id="4" name="Slide Number Placeholder 3"/>
          <p:cNvSpPr>
            <a:spLocks noGrp="1"/>
          </p:cNvSpPr>
          <p:nvPr>
            <p:ph type="sldNum" sz="quarter" idx="10"/>
          </p:nvPr>
        </p:nvSpPr>
        <p:spPr/>
        <p:txBody>
          <a:bodyPr/>
          <a:lstStyle/>
          <a:p>
            <a:fld id="{AE74F391-ABF5-9340-8EEB-03025AAF55FF}" type="slidenum">
              <a:rPr lang="en-US" smtClean="0"/>
              <a:t>8</a:t>
            </a:fld>
            <a:endParaRPr lang="en-US"/>
          </a:p>
        </p:txBody>
      </p:sp>
    </p:spTree>
    <p:extLst>
      <p:ext uri="{BB962C8B-B14F-4D97-AF65-F5344CB8AC3E}">
        <p14:creationId xmlns:p14="http://schemas.microsoft.com/office/powerpoint/2010/main" val="39396578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err="1" smtClean="0"/>
              <a:t>Maasai</a:t>
            </a:r>
            <a:r>
              <a:rPr lang="en-US" dirty="0" smtClean="0"/>
              <a:t> are semi-nomadic people of East Africa who live in southern Kenya and northern Tanzania (along the Great Rift Valley on semi-arid</a:t>
            </a:r>
            <a:r>
              <a:rPr lang="en-US" baseline="0" dirty="0" smtClean="0"/>
              <a:t> and arid lands.)</a:t>
            </a:r>
          </a:p>
          <a:p>
            <a:r>
              <a:rPr lang="en-US" baseline="0" dirty="0" smtClean="0"/>
              <a:t>Lands are communal and the movement of livestock is based on seasonal rotation.  Livestock such as cattle, sheep, and goats are the primary source of income for the </a:t>
            </a:r>
            <a:r>
              <a:rPr lang="en-US" baseline="0" dirty="0" err="1" smtClean="0"/>
              <a:t>Maasai</a:t>
            </a:r>
            <a:r>
              <a:rPr lang="en-US" baseline="0" dirty="0" smtClean="0"/>
              <a:t>.  They are traded for other livestock, cash, or livestock product.  </a:t>
            </a:r>
          </a:p>
          <a:p>
            <a:r>
              <a:rPr lang="en-US" baseline="0" dirty="0" smtClean="0"/>
              <a:t>The </a:t>
            </a:r>
            <a:r>
              <a:rPr lang="en-US" baseline="0" dirty="0" err="1" smtClean="0"/>
              <a:t>Maasai</a:t>
            </a:r>
            <a:r>
              <a:rPr lang="en-US" baseline="0" dirty="0" smtClean="0"/>
              <a:t> are especially known for their bead work and cattle culture.</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AE74F391-ABF5-9340-8EEB-03025AAF55FF}" type="slidenum">
              <a:rPr lang="en-US" smtClean="0"/>
              <a:t>9</a:t>
            </a:fld>
            <a:endParaRPr lang="en-US"/>
          </a:p>
        </p:txBody>
      </p:sp>
    </p:spTree>
    <p:extLst>
      <p:ext uri="{BB962C8B-B14F-4D97-AF65-F5344CB8AC3E}">
        <p14:creationId xmlns:p14="http://schemas.microsoft.com/office/powerpoint/2010/main" val="12458991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A209106-5265-3442-B684-F0AF4E7D0A66}" type="datetimeFigureOut">
              <a:rPr lang="en-US" smtClean="0"/>
              <a:t>2/11/2016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D67074-4296-F54A-B4DD-B69B7E9C9A2D}" type="slidenum">
              <a:rPr lang="en-US" smtClean="0"/>
              <a:t>‹#›</a:t>
            </a:fld>
            <a:endParaRPr lang="en-US"/>
          </a:p>
        </p:txBody>
      </p:sp>
    </p:spTree>
    <p:extLst>
      <p:ext uri="{BB962C8B-B14F-4D97-AF65-F5344CB8AC3E}">
        <p14:creationId xmlns:p14="http://schemas.microsoft.com/office/powerpoint/2010/main" val="6938504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209106-5265-3442-B684-F0AF4E7D0A66}" type="datetimeFigureOut">
              <a:rPr lang="en-US" smtClean="0"/>
              <a:t>2/11/2016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D67074-4296-F54A-B4DD-B69B7E9C9A2D}" type="slidenum">
              <a:rPr lang="en-US" smtClean="0"/>
              <a:t>‹#›</a:t>
            </a:fld>
            <a:endParaRPr lang="en-US"/>
          </a:p>
        </p:txBody>
      </p:sp>
    </p:spTree>
    <p:extLst>
      <p:ext uri="{BB962C8B-B14F-4D97-AF65-F5344CB8AC3E}">
        <p14:creationId xmlns:p14="http://schemas.microsoft.com/office/powerpoint/2010/main" val="4048569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209106-5265-3442-B684-F0AF4E7D0A66}" type="datetimeFigureOut">
              <a:rPr lang="en-US" smtClean="0"/>
              <a:t>2/11/2016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D67074-4296-F54A-B4DD-B69B7E9C9A2D}" type="slidenum">
              <a:rPr lang="en-US" smtClean="0"/>
              <a:t>‹#›</a:t>
            </a:fld>
            <a:endParaRPr lang="en-US"/>
          </a:p>
        </p:txBody>
      </p:sp>
    </p:spTree>
    <p:extLst>
      <p:ext uri="{BB962C8B-B14F-4D97-AF65-F5344CB8AC3E}">
        <p14:creationId xmlns:p14="http://schemas.microsoft.com/office/powerpoint/2010/main" val="862492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209106-5265-3442-B684-F0AF4E7D0A66}" type="datetimeFigureOut">
              <a:rPr lang="en-US" smtClean="0"/>
              <a:t>2/11/2016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D67074-4296-F54A-B4DD-B69B7E9C9A2D}" type="slidenum">
              <a:rPr lang="en-US" smtClean="0"/>
              <a:t>‹#›</a:t>
            </a:fld>
            <a:endParaRPr lang="en-US"/>
          </a:p>
        </p:txBody>
      </p:sp>
    </p:spTree>
    <p:extLst>
      <p:ext uri="{BB962C8B-B14F-4D97-AF65-F5344CB8AC3E}">
        <p14:creationId xmlns:p14="http://schemas.microsoft.com/office/powerpoint/2010/main" val="136481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209106-5265-3442-B684-F0AF4E7D0A66}" type="datetimeFigureOut">
              <a:rPr lang="en-US" smtClean="0"/>
              <a:t>2/11/2016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D67074-4296-F54A-B4DD-B69B7E9C9A2D}" type="slidenum">
              <a:rPr lang="en-US" smtClean="0"/>
              <a:t>‹#›</a:t>
            </a:fld>
            <a:endParaRPr lang="en-US"/>
          </a:p>
        </p:txBody>
      </p:sp>
    </p:spTree>
    <p:extLst>
      <p:ext uri="{BB962C8B-B14F-4D97-AF65-F5344CB8AC3E}">
        <p14:creationId xmlns:p14="http://schemas.microsoft.com/office/powerpoint/2010/main" val="42066967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A209106-5265-3442-B684-F0AF4E7D0A66}" type="datetimeFigureOut">
              <a:rPr lang="en-US" smtClean="0"/>
              <a:t>2/11/2016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D67074-4296-F54A-B4DD-B69B7E9C9A2D}" type="slidenum">
              <a:rPr lang="en-US" smtClean="0"/>
              <a:t>‹#›</a:t>
            </a:fld>
            <a:endParaRPr lang="en-US"/>
          </a:p>
        </p:txBody>
      </p:sp>
    </p:spTree>
    <p:extLst>
      <p:ext uri="{BB962C8B-B14F-4D97-AF65-F5344CB8AC3E}">
        <p14:creationId xmlns:p14="http://schemas.microsoft.com/office/powerpoint/2010/main" val="21378204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A209106-5265-3442-B684-F0AF4E7D0A66}" type="datetimeFigureOut">
              <a:rPr lang="en-US" smtClean="0"/>
              <a:t>2/11/2016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CD67074-4296-F54A-B4DD-B69B7E9C9A2D}" type="slidenum">
              <a:rPr lang="en-US" smtClean="0"/>
              <a:t>‹#›</a:t>
            </a:fld>
            <a:endParaRPr lang="en-US"/>
          </a:p>
        </p:txBody>
      </p:sp>
    </p:spTree>
    <p:extLst>
      <p:ext uri="{BB962C8B-B14F-4D97-AF65-F5344CB8AC3E}">
        <p14:creationId xmlns:p14="http://schemas.microsoft.com/office/powerpoint/2010/main" val="872695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A209106-5265-3442-B684-F0AF4E7D0A66}" type="datetimeFigureOut">
              <a:rPr lang="en-US" smtClean="0"/>
              <a:t>2/11/2016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D67074-4296-F54A-B4DD-B69B7E9C9A2D}" type="slidenum">
              <a:rPr lang="en-US" smtClean="0"/>
              <a:t>‹#›</a:t>
            </a:fld>
            <a:endParaRPr lang="en-US"/>
          </a:p>
        </p:txBody>
      </p:sp>
    </p:spTree>
    <p:extLst>
      <p:ext uri="{BB962C8B-B14F-4D97-AF65-F5344CB8AC3E}">
        <p14:creationId xmlns:p14="http://schemas.microsoft.com/office/powerpoint/2010/main" val="348749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209106-5265-3442-B684-F0AF4E7D0A66}" type="datetimeFigureOut">
              <a:rPr lang="en-US" smtClean="0"/>
              <a:t>2/11/2016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CD67074-4296-F54A-B4DD-B69B7E9C9A2D}" type="slidenum">
              <a:rPr lang="en-US" smtClean="0"/>
              <a:t>‹#›</a:t>
            </a:fld>
            <a:endParaRPr lang="en-US"/>
          </a:p>
        </p:txBody>
      </p:sp>
    </p:spTree>
    <p:extLst>
      <p:ext uri="{BB962C8B-B14F-4D97-AF65-F5344CB8AC3E}">
        <p14:creationId xmlns:p14="http://schemas.microsoft.com/office/powerpoint/2010/main" val="1934929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209106-5265-3442-B684-F0AF4E7D0A66}" type="datetimeFigureOut">
              <a:rPr lang="en-US" smtClean="0"/>
              <a:t>2/11/2016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D67074-4296-F54A-B4DD-B69B7E9C9A2D}" type="slidenum">
              <a:rPr lang="en-US" smtClean="0"/>
              <a:t>‹#›</a:t>
            </a:fld>
            <a:endParaRPr lang="en-US"/>
          </a:p>
        </p:txBody>
      </p:sp>
    </p:spTree>
    <p:extLst>
      <p:ext uri="{BB962C8B-B14F-4D97-AF65-F5344CB8AC3E}">
        <p14:creationId xmlns:p14="http://schemas.microsoft.com/office/powerpoint/2010/main" val="3948053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209106-5265-3442-B684-F0AF4E7D0A66}" type="datetimeFigureOut">
              <a:rPr lang="en-US" smtClean="0"/>
              <a:t>2/11/2016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D67074-4296-F54A-B4DD-B69B7E9C9A2D}" type="slidenum">
              <a:rPr lang="en-US" smtClean="0"/>
              <a:t>‹#›</a:t>
            </a:fld>
            <a:endParaRPr lang="en-US"/>
          </a:p>
        </p:txBody>
      </p:sp>
    </p:spTree>
    <p:extLst>
      <p:ext uri="{BB962C8B-B14F-4D97-AF65-F5344CB8AC3E}">
        <p14:creationId xmlns:p14="http://schemas.microsoft.com/office/powerpoint/2010/main" val="5610286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209106-5265-3442-B684-F0AF4E7D0A66}" type="datetimeFigureOut">
              <a:rPr lang="en-US" smtClean="0"/>
              <a:t>2/11/2016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D67074-4296-F54A-B4DD-B69B7E9C9A2D}" type="slidenum">
              <a:rPr lang="en-US" smtClean="0"/>
              <a:t>‹#›</a:t>
            </a:fld>
            <a:endParaRPr lang="en-US"/>
          </a:p>
        </p:txBody>
      </p:sp>
    </p:spTree>
    <p:extLst>
      <p:ext uri="{BB962C8B-B14F-4D97-AF65-F5344CB8AC3E}">
        <p14:creationId xmlns:p14="http://schemas.microsoft.com/office/powerpoint/2010/main" val="31560299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gif"/><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jpg"/><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62940" y="660400"/>
            <a:ext cx="7772400" cy="1470025"/>
          </a:xfrm>
        </p:spPr>
        <p:txBody>
          <a:bodyPr/>
          <a:lstStyle/>
          <a:p>
            <a:r>
              <a:rPr lang="en-US" dirty="0" smtClean="0"/>
              <a:t>Africa Visual Literacy</a:t>
            </a:r>
            <a:endParaRPr lang="en-US" dirty="0"/>
          </a:p>
        </p:txBody>
      </p:sp>
      <p:sp>
        <p:nvSpPr>
          <p:cNvPr id="3" name="Subtitle 2"/>
          <p:cNvSpPr>
            <a:spLocks noGrp="1"/>
          </p:cNvSpPr>
          <p:nvPr>
            <p:ph type="subTitle" idx="1"/>
          </p:nvPr>
        </p:nvSpPr>
        <p:spPr/>
        <p:txBody>
          <a:bodyPr/>
          <a:lstStyle/>
          <a:p>
            <a:endParaRPr lang="en-US"/>
          </a:p>
        </p:txBody>
      </p:sp>
      <p:pic>
        <p:nvPicPr>
          <p:cNvPr id="5" name="Picture 4" descr="-22-93559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3259" y="2474229"/>
            <a:ext cx="6329141" cy="3164571"/>
          </a:xfrm>
          <a:prstGeom prst="rect">
            <a:avLst/>
          </a:prstGeom>
        </p:spPr>
      </p:pic>
    </p:spTree>
    <p:extLst>
      <p:ext uri="{BB962C8B-B14F-4D97-AF65-F5344CB8AC3E}">
        <p14:creationId xmlns:p14="http://schemas.microsoft.com/office/powerpoint/2010/main" val="12257168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Distribution of Religions in Africa</a:t>
            </a:r>
            <a:endParaRPr lang="en-US" dirty="0"/>
          </a:p>
        </p:txBody>
      </p:sp>
      <p:pic>
        <p:nvPicPr>
          <p:cNvPr id="4" name="Content Placeholder 3" descr="Religion_distribution_Africa_crop.png"/>
          <p:cNvPicPr>
            <a:picLocks noGrp="1" noChangeAspect="1"/>
          </p:cNvPicPr>
          <p:nvPr>
            <p:ph idx="1"/>
          </p:nvPr>
        </p:nvPicPr>
        <p:blipFill>
          <a:blip r:embed="rId3">
            <a:extLst>
              <a:ext uri="{28A0092B-C50C-407E-A947-70E740481C1C}">
                <a14:useLocalDpi xmlns:a14="http://schemas.microsoft.com/office/drawing/2010/main" val="0"/>
              </a:ext>
            </a:extLst>
          </a:blip>
          <a:srcRect l="-37627" r="-37627"/>
          <a:stretch>
            <a:fillRect/>
          </a:stretch>
        </p:blipFill>
        <p:spPr/>
      </p:pic>
    </p:spTree>
    <p:extLst>
      <p:ext uri="{BB962C8B-B14F-4D97-AF65-F5344CB8AC3E}">
        <p14:creationId xmlns:p14="http://schemas.microsoft.com/office/powerpoint/2010/main" val="32872505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African Language Map</a:t>
            </a:r>
            <a:endParaRPr lang="en-US" dirty="0"/>
          </a:p>
        </p:txBody>
      </p:sp>
      <p:pic>
        <p:nvPicPr>
          <p:cNvPr id="4" name="Content Placeholder 3" descr="African-language-map2.png"/>
          <p:cNvPicPr>
            <a:picLocks noGrp="1" noChangeAspect="1"/>
          </p:cNvPicPr>
          <p:nvPr>
            <p:ph idx="1"/>
          </p:nvPr>
        </p:nvPicPr>
        <p:blipFill>
          <a:blip r:embed="rId3">
            <a:extLst>
              <a:ext uri="{28A0092B-C50C-407E-A947-70E740481C1C}">
                <a14:useLocalDpi xmlns:a14="http://schemas.microsoft.com/office/drawing/2010/main" val="0"/>
              </a:ext>
            </a:extLst>
          </a:blip>
          <a:srcRect l="-48040" r="-48040"/>
          <a:stretch>
            <a:fillRect/>
          </a:stretch>
        </p:blipFill>
        <p:spPr/>
      </p:pic>
    </p:spTree>
    <p:extLst>
      <p:ext uri="{BB962C8B-B14F-4D97-AF65-F5344CB8AC3E}">
        <p14:creationId xmlns:p14="http://schemas.microsoft.com/office/powerpoint/2010/main" val="4882726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King Leopold II of Belgium</a:t>
            </a:r>
            <a:endParaRPr lang="en-US" dirty="0"/>
          </a:p>
        </p:txBody>
      </p:sp>
      <p:pic>
        <p:nvPicPr>
          <p:cNvPr id="4" name="Content Placeholder 3" descr="Congo_leopold_II_cartoon-190x303.gif"/>
          <p:cNvPicPr>
            <a:picLocks noGrp="1" noChangeAspect="1"/>
          </p:cNvPicPr>
          <p:nvPr>
            <p:ph idx="1"/>
          </p:nvPr>
        </p:nvPicPr>
        <p:blipFill>
          <a:blip r:embed="rId3">
            <a:extLst>
              <a:ext uri="{28A0092B-C50C-407E-A947-70E740481C1C}">
                <a14:useLocalDpi xmlns:a14="http://schemas.microsoft.com/office/drawing/2010/main" val="0"/>
              </a:ext>
            </a:extLst>
          </a:blip>
          <a:srcRect l="-94986" r="-94986"/>
          <a:stretch>
            <a:fillRect/>
          </a:stretch>
        </p:blipFill>
        <p:spPr>
          <a:xfrm>
            <a:off x="-1651000" y="1510073"/>
            <a:ext cx="8424523" cy="4633163"/>
          </a:xfrm>
        </p:spPr>
      </p:pic>
      <p:pic>
        <p:nvPicPr>
          <p:cNvPr id="6" name="Picture 5" descr="172534_m.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5423" y="1625600"/>
            <a:ext cx="3544479" cy="20061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descr="rubberharvest203.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5423" y="3913648"/>
            <a:ext cx="2988794" cy="22379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131255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Berlin Conference—1884-1885</a:t>
            </a:r>
            <a:endParaRPr lang="en-US" dirty="0"/>
          </a:p>
        </p:txBody>
      </p:sp>
      <p:pic>
        <p:nvPicPr>
          <p:cNvPr id="4" name="Content Placeholder 3" descr="ColoniaAfrica1915.jpg"/>
          <p:cNvPicPr>
            <a:picLocks noGrp="1" noChangeAspect="1"/>
          </p:cNvPicPr>
          <p:nvPr>
            <p:ph idx="1"/>
          </p:nvPr>
        </p:nvPicPr>
        <p:blipFill>
          <a:blip r:embed="rId3">
            <a:extLst>
              <a:ext uri="{28A0092B-C50C-407E-A947-70E740481C1C}">
                <a14:useLocalDpi xmlns:a14="http://schemas.microsoft.com/office/drawing/2010/main" val="0"/>
              </a:ext>
            </a:extLst>
          </a:blip>
          <a:srcRect l="-45362" r="-45362"/>
          <a:stretch>
            <a:fillRect/>
          </a:stretch>
        </p:blipFill>
        <p:spPr>
          <a:xfrm>
            <a:off x="-1652540" y="1600200"/>
            <a:ext cx="8229600" cy="4525963"/>
          </a:xfrm>
        </p:spPr>
      </p:pic>
      <p:pic>
        <p:nvPicPr>
          <p:cNvPr id="5" name="Picture 4" descr="berlin-confrence1-e135170492412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7460" y="2022583"/>
            <a:ext cx="3759200" cy="3759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152037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African primate cities</a:t>
            </a:r>
            <a:endParaRPr lang="en-US" dirty="0"/>
          </a:p>
        </p:txBody>
      </p:sp>
      <p:pic>
        <p:nvPicPr>
          <p:cNvPr id="4" name="Content Placeholder 3" descr="growth-of-african-cities.gif"/>
          <p:cNvPicPr>
            <a:picLocks noGrp="1" noChangeAspect="1"/>
          </p:cNvPicPr>
          <p:nvPr>
            <p:ph idx="1"/>
          </p:nvPr>
        </p:nvPicPr>
        <p:blipFill>
          <a:blip r:embed="rId3">
            <a:extLst>
              <a:ext uri="{28A0092B-C50C-407E-A947-70E740481C1C}">
                <a14:useLocalDpi xmlns:a14="http://schemas.microsoft.com/office/drawing/2010/main" val="0"/>
              </a:ext>
            </a:extLst>
          </a:blip>
          <a:srcRect l="-25483" r="-25483"/>
          <a:stretch>
            <a:fillRect/>
          </a:stretch>
        </p:blipFill>
        <p:spPr/>
      </p:pic>
      <p:sp>
        <p:nvSpPr>
          <p:cNvPr id="5" name="TextBox 4"/>
          <p:cNvSpPr txBox="1"/>
          <p:nvPr/>
        </p:nvSpPr>
        <p:spPr>
          <a:xfrm>
            <a:off x="1303045" y="6109668"/>
            <a:ext cx="6754373" cy="369332"/>
          </a:xfrm>
          <a:prstGeom prst="rect">
            <a:avLst/>
          </a:prstGeom>
          <a:noFill/>
        </p:spPr>
        <p:txBody>
          <a:bodyPr wrap="none" rtlCol="0">
            <a:spAutoFit/>
          </a:bodyPr>
          <a:lstStyle/>
          <a:p>
            <a:r>
              <a:rPr lang="en-US" dirty="0" smtClean="0"/>
              <a:t>What is a primate city?  Why does Africa have so many primate cities?</a:t>
            </a:r>
            <a:endParaRPr lang="en-US" dirty="0"/>
          </a:p>
        </p:txBody>
      </p:sp>
    </p:spTree>
    <p:extLst>
      <p:ext uri="{BB962C8B-B14F-4D97-AF65-F5344CB8AC3E}">
        <p14:creationId xmlns:p14="http://schemas.microsoft.com/office/powerpoint/2010/main" val="17073272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125151" cy="1143000"/>
          </a:xfrm>
        </p:spPr>
        <p:txBody>
          <a:bodyPr/>
          <a:lstStyle/>
          <a:p>
            <a:r>
              <a:rPr lang="en-US" dirty="0" smtClean="0"/>
              <a:t>Ashanti crafts </a:t>
            </a:r>
            <a:endParaRPr lang="en-US" dirty="0"/>
          </a:p>
        </p:txBody>
      </p:sp>
      <p:pic>
        <p:nvPicPr>
          <p:cNvPr id="4" name="Content Placeholder 3" descr="c-a929.jpg"/>
          <p:cNvPicPr>
            <a:picLocks noGrp="1" noChangeAspect="1"/>
          </p:cNvPicPr>
          <p:nvPr>
            <p:ph idx="1"/>
          </p:nvPr>
        </p:nvPicPr>
        <p:blipFill>
          <a:blip r:embed="rId3">
            <a:extLst>
              <a:ext uri="{28A0092B-C50C-407E-A947-70E740481C1C}">
                <a14:useLocalDpi xmlns:a14="http://schemas.microsoft.com/office/drawing/2010/main" val="0"/>
              </a:ext>
            </a:extLst>
          </a:blip>
          <a:srcRect t="13336" b="13336"/>
          <a:stretch>
            <a:fillRect/>
          </a:stretch>
        </p:blipFill>
        <p:spPr>
          <a:xfrm>
            <a:off x="4807557" y="3514893"/>
            <a:ext cx="4402878" cy="2421413"/>
          </a:xfrm>
        </p:spPr>
      </p:pic>
      <p:pic>
        <p:nvPicPr>
          <p:cNvPr id="5" name="Picture 4" descr="XXX_8537_1334772709_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2137558"/>
            <a:ext cx="4350357" cy="4350357"/>
          </a:xfrm>
          <a:prstGeom prst="rect">
            <a:avLst/>
          </a:prstGeom>
        </p:spPr>
      </p:pic>
      <p:pic>
        <p:nvPicPr>
          <p:cNvPr id="6" name="Picture 5" descr="map_of_Ashanti.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74666" y="495666"/>
            <a:ext cx="2119014" cy="2779034"/>
          </a:xfrm>
          <a:prstGeom prst="rect">
            <a:avLst/>
          </a:prstGeom>
        </p:spPr>
      </p:pic>
    </p:spTree>
    <p:extLst>
      <p:ext uri="{BB962C8B-B14F-4D97-AF65-F5344CB8AC3E}">
        <p14:creationId xmlns:p14="http://schemas.microsoft.com/office/powerpoint/2010/main" val="36359567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Fang Ceremonial Masks</a:t>
            </a:r>
            <a:endParaRPr lang="en-US" dirty="0"/>
          </a:p>
        </p:txBody>
      </p:sp>
      <p:pic>
        <p:nvPicPr>
          <p:cNvPr id="4" name="Content Placeholder 3" descr="africa_mapFANG.jpg"/>
          <p:cNvPicPr>
            <a:picLocks noGrp="1" noChangeAspect="1"/>
          </p:cNvPicPr>
          <p:nvPr>
            <p:ph idx="1"/>
          </p:nvPr>
        </p:nvPicPr>
        <p:blipFill>
          <a:blip r:embed="rId3">
            <a:extLst>
              <a:ext uri="{28A0092B-C50C-407E-A947-70E740481C1C}">
                <a14:useLocalDpi xmlns:a14="http://schemas.microsoft.com/office/drawing/2010/main" val="0"/>
              </a:ext>
            </a:extLst>
          </a:blip>
          <a:srcRect l="-40915" r="-40915"/>
          <a:stretch>
            <a:fillRect/>
          </a:stretch>
        </p:blipFill>
        <p:spPr>
          <a:xfrm>
            <a:off x="5864952" y="1417638"/>
            <a:ext cx="3843869" cy="2113980"/>
          </a:xfrm>
        </p:spPr>
      </p:pic>
      <p:pic>
        <p:nvPicPr>
          <p:cNvPr id="5" name="Picture 4" descr="african-mask.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2502641"/>
            <a:ext cx="2761533" cy="3911233"/>
          </a:xfrm>
          <a:prstGeom prst="rect">
            <a:avLst/>
          </a:prstGeom>
        </p:spPr>
      </p:pic>
      <p:pic>
        <p:nvPicPr>
          <p:cNvPr id="6" name="Picture 5" descr="fangmask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8733" y="2502640"/>
            <a:ext cx="3480997" cy="3911233"/>
          </a:xfrm>
          <a:prstGeom prst="rect">
            <a:avLst/>
          </a:prstGeom>
        </p:spPr>
      </p:pic>
      <p:pic>
        <p:nvPicPr>
          <p:cNvPr id="3" name="Picture 2" descr="Screen Shot 2013-02-19 at 7.28.17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99730" y="4107961"/>
            <a:ext cx="2090615" cy="1888087"/>
          </a:xfrm>
          <a:prstGeom prst="rect">
            <a:avLst/>
          </a:prstGeom>
        </p:spPr>
      </p:pic>
      <p:sp>
        <p:nvSpPr>
          <p:cNvPr id="7" name="TextBox 6"/>
          <p:cNvSpPr txBox="1"/>
          <p:nvPr/>
        </p:nvSpPr>
        <p:spPr>
          <a:xfrm>
            <a:off x="1406769" y="1469013"/>
            <a:ext cx="3041969" cy="461665"/>
          </a:xfrm>
          <a:prstGeom prst="rect">
            <a:avLst/>
          </a:prstGeom>
          <a:noFill/>
        </p:spPr>
        <p:txBody>
          <a:bodyPr wrap="none" rtlCol="0">
            <a:spAutoFit/>
          </a:bodyPr>
          <a:lstStyle/>
          <a:p>
            <a:r>
              <a:rPr lang="en-US" sz="2400" dirty="0" smtClean="0"/>
              <a:t>Can you spot the fake?</a:t>
            </a:r>
            <a:endParaRPr lang="en-US" sz="2400" dirty="0"/>
          </a:p>
        </p:txBody>
      </p:sp>
    </p:spTree>
    <p:extLst>
      <p:ext uri="{BB962C8B-B14F-4D97-AF65-F5344CB8AC3E}">
        <p14:creationId xmlns:p14="http://schemas.microsoft.com/office/powerpoint/2010/main" val="14445465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837723" cy="1143000"/>
          </a:xfrm>
        </p:spPr>
        <p:txBody>
          <a:bodyPr/>
          <a:lstStyle/>
          <a:p>
            <a:r>
              <a:rPr lang="en-US" dirty="0" err="1" smtClean="0"/>
              <a:t>Maasai</a:t>
            </a:r>
            <a:endParaRPr lang="en-US" dirty="0"/>
          </a:p>
        </p:txBody>
      </p:sp>
      <p:pic>
        <p:nvPicPr>
          <p:cNvPr id="6" name="Picture 5" descr="masai cow.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817" y="1296205"/>
            <a:ext cx="3614615" cy="2401694"/>
          </a:xfrm>
          <a:prstGeom prst="rect">
            <a:avLst/>
          </a:prstGeom>
        </p:spPr>
      </p:pic>
      <p:pic>
        <p:nvPicPr>
          <p:cNvPr id="4" name="Content Placeholder 3" descr="Masai women.jpg"/>
          <p:cNvPicPr>
            <a:picLocks noGrp="1" noChangeAspect="1"/>
          </p:cNvPicPr>
          <p:nvPr>
            <p:ph idx="1"/>
          </p:nvPr>
        </p:nvPicPr>
        <p:blipFill>
          <a:blip r:embed="rId4">
            <a:extLst>
              <a:ext uri="{28A0092B-C50C-407E-A947-70E740481C1C}">
                <a14:useLocalDpi xmlns:a14="http://schemas.microsoft.com/office/drawing/2010/main" val="0"/>
              </a:ext>
            </a:extLst>
          </a:blip>
          <a:srcRect l="-18187" r="-18187"/>
          <a:stretch>
            <a:fillRect/>
          </a:stretch>
        </p:blipFill>
        <p:spPr>
          <a:xfrm>
            <a:off x="4177296" y="3819332"/>
            <a:ext cx="4478357" cy="2462924"/>
          </a:xfrm>
        </p:spPr>
      </p:pic>
      <p:pic>
        <p:nvPicPr>
          <p:cNvPr id="7" name="Picture 6" descr="Sundowners-with-the-Maasai-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3817" y="3819332"/>
            <a:ext cx="3663165" cy="2462924"/>
          </a:xfrm>
          <a:prstGeom prst="rect">
            <a:avLst/>
          </a:prstGeom>
        </p:spPr>
      </p:pic>
      <p:pic>
        <p:nvPicPr>
          <p:cNvPr id="10" name="Picture 9" descr="075935-120512-t-kenya-map.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50560" y="226891"/>
            <a:ext cx="2605317" cy="3471008"/>
          </a:xfrm>
          <a:prstGeom prst="rect">
            <a:avLst/>
          </a:prstGeom>
        </p:spPr>
      </p:pic>
    </p:spTree>
    <p:extLst>
      <p:ext uri="{BB962C8B-B14F-4D97-AF65-F5344CB8AC3E}">
        <p14:creationId xmlns:p14="http://schemas.microsoft.com/office/powerpoint/2010/main" val="110567553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252</TotalTime>
  <Words>781</Words>
  <Application>Microsoft Office PowerPoint</Application>
  <PresentationFormat>On-screen Show (4:3)</PresentationFormat>
  <Paragraphs>45</Paragraphs>
  <Slides>9</Slides>
  <Notes>9</Notes>
  <HiddenSlides>0</HiddenSlides>
  <MMClips>0</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Theme</vt:lpstr>
      <vt:lpstr>Africa Visual Literacy</vt:lpstr>
      <vt:lpstr>Distribution of Religions in Africa</vt:lpstr>
      <vt:lpstr>African Language Map</vt:lpstr>
      <vt:lpstr>King Leopold II of Belgium</vt:lpstr>
      <vt:lpstr>The Berlin Conference—1884-1885</vt:lpstr>
      <vt:lpstr>African primate cities</vt:lpstr>
      <vt:lpstr>Ashanti crafts </vt:lpstr>
      <vt:lpstr>Fang Ceremonial Masks</vt:lpstr>
      <vt:lpstr>Maasai</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Africa Visual Literacy</dc:title>
  <dc:creator>JANET ESPINOSA</dc:creator>
  <cp:lastModifiedBy>Windows User</cp:lastModifiedBy>
  <cp:revision>26</cp:revision>
  <dcterms:created xsi:type="dcterms:W3CDTF">2013-02-19T20:02:52Z</dcterms:created>
  <dcterms:modified xsi:type="dcterms:W3CDTF">2016-02-11T16:03:04Z</dcterms:modified>
</cp:coreProperties>
</file>